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89" r:id="rId3"/>
    <p:sldId id="295" r:id="rId4"/>
    <p:sldId id="263" r:id="rId5"/>
    <p:sldId id="262" r:id="rId6"/>
    <p:sldId id="290" r:id="rId7"/>
    <p:sldId id="275" r:id="rId8"/>
    <p:sldId id="292" r:id="rId9"/>
    <p:sldId id="293" r:id="rId10"/>
    <p:sldId id="268" r:id="rId11"/>
    <p:sldId id="269" r:id="rId12"/>
    <p:sldId id="270" r:id="rId13"/>
    <p:sldId id="261" r:id="rId14"/>
    <p:sldId id="288" r:id="rId15"/>
    <p:sldId id="265" r:id="rId16"/>
    <p:sldId id="267" r:id="rId17"/>
    <p:sldId id="286" r:id="rId18"/>
    <p:sldId id="302" r:id="rId19"/>
    <p:sldId id="308" r:id="rId20"/>
    <p:sldId id="303" r:id="rId21"/>
    <p:sldId id="278" r:id="rId22"/>
    <p:sldId id="294" r:id="rId23"/>
    <p:sldId id="305" r:id="rId24"/>
    <p:sldId id="306" r:id="rId25"/>
    <p:sldId id="307" r:id="rId26"/>
    <p:sldId id="301" r:id="rId27"/>
  </p:sldIdLst>
  <p:sldSz cx="9144000" cy="6858000" type="screen4x3"/>
  <p:notesSz cx="6735763" cy="9866313"/>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97">
          <p15:clr>
            <a:srgbClr val="A4A3A4"/>
          </p15:clr>
        </p15:guide>
        <p15:guide id="2" orient="horz" pos="629">
          <p15:clr>
            <a:srgbClr val="A4A3A4"/>
          </p15:clr>
        </p15:guide>
        <p15:guide id="3" orient="horz" pos="794">
          <p15:clr>
            <a:srgbClr val="A4A3A4"/>
          </p15:clr>
        </p15:guide>
        <p15:guide id="4" pos="5431">
          <p15:clr>
            <a:srgbClr val="A4A3A4"/>
          </p15:clr>
        </p15:guide>
        <p15:guide id="5" pos="4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6" autoAdjust="0"/>
    <p:restoredTop sz="94660"/>
  </p:normalViewPr>
  <p:slideViewPr>
    <p:cSldViewPr snapToGrid="0">
      <p:cViewPr varScale="1">
        <p:scale>
          <a:sx n="66" d="100"/>
          <a:sy n="66" d="100"/>
        </p:scale>
        <p:origin x="1016" y="44"/>
      </p:cViewPr>
      <p:guideLst>
        <p:guide orient="horz" pos="3897"/>
        <p:guide orient="horz" pos="629"/>
        <p:guide orient="horz" pos="794"/>
        <p:guide pos="5431"/>
        <p:guide pos="46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27B3685-4274-459D-8150-EA74F61CB54B}" type="datetimeFigureOut">
              <a:rPr lang="en-IN" smtClean="0"/>
              <a:t>30-05-2023</a:t>
            </a:fld>
            <a:endParaRPr lang="en-IN"/>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0965717-9541-40F1-83AF-073840DA5715}" type="slidenum">
              <a:rPr lang="en-IN" smtClean="0"/>
              <a:t>‹#›</a:t>
            </a:fld>
            <a:endParaRPr lang="en-IN"/>
          </a:p>
        </p:txBody>
      </p:sp>
    </p:spTree>
    <p:extLst>
      <p:ext uri="{BB962C8B-B14F-4D97-AF65-F5344CB8AC3E}">
        <p14:creationId xmlns:p14="http://schemas.microsoft.com/office/powerpoint/2010/main" val="7085054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1D471C2-D569-4D73-8E4E-EEAF94C9DB86}" type="slidenum">
              <a:rPr lang="en-IN" smtClean="0"/>
              <a:t>13</a:t>
            </a:fld>
            <a:endParaRPr lang="en-IN"/>
          </a:p>
        </p:txBody>
      </p:sp>
    </p:spTree>
    <p:extLst>
      <p:ext uri="{BB962C8B-B14F-4D97-AF65-F5344CB8AC3E}">
        <p14:creationId xmlns:p14="http://schemas.microsoft.com/office/powerpoint/2010/main" val="391057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F29EB9-EDF4-414A-9919-D3FB61CE519B}" type="slidenum">
              <a:rPr kumimoji="0" lang="en-US" altLang="en-US" sz="1200" b="1" i="0" u="none" strike="noStrike" kern="1200" cap="none" spc="0" normalizeH="0" baseline="0" noProof="0" smtClean="0">
                <a:ln>
                  <a:noFill/>
                </a:ln>
                <a:solidFill>
                  <a:prstClr val="black"/>
                </a:solidFill>
                <a:effectLst/>
                <a:uLnTx/>
                <a:uFillTx/>
                <a:latin typeface="Trebuchet MS"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1" i="0" u="none" strike="noStrike" kern="1200" cap="none" spc="0" normalizeH="0" baseline="0" noProof="0">
              <a:ln>
                <a:noFill/>
              </a:ln>
              <a:solidFill>
                <a:prstClr val="black"/>
              </a:solidFill>
              <a:effectLst/>
              <a:uLnTx/>
              <a:uFillTx/>
              <a:latin typeface="Trebuchet MS" pitchFamily="34" charset="0"/>
              <a:ea typeface="MS PGothic" pitchFamily="34" charset="-128"/>
              <a:cs typeface="+mn-cs"/>
            </a:endParaRPr>
          </a:p>
        </p:txBody>
      </p:sp>
    </p:spTree>
    <p:extLst>
      <p:ext uri="{BB962C8B-B14F-4D97-AF65-F5344CB8AC3E}">
        <p14:creationId xmlns:p14="http://schemas.microsoft.com/office/powerpoint/2010/main" val="7586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IN"/>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F7A4CF9-1565-4F61-ADBC-46BC8CC5BA9F}" type="datetimeFigureOut">
              <a:rPr lang="en-IN" smtClean="0"/>
              <a:t>30-05-2023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312780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F7A4CF9-1565-4F61-ADBC-46BC8CC5BA9F}" type="datetimeFigureOut">
              <a:rPr lang="en-IN" smtClean="0"/>
              <a:t>30-05-2023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89193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F7A4CF9-1565-4F61-ADBC-46BC8CC5BA9F}" type="datetimeFigureOut">
              <a:rPr lang="en-IN" smtClean="0"/>
              <a:t>30-05-2023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1158196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IN"/>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F7A4CF9-1565-4F61-ADBC-46BC8CC5BA9F}" type="datetimeFigureOut">
              <a:rPr lang="en-IN" smtClean="0"/>
              <a:t>30-05-2023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1247700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F7A4CF9-1565-4F61-ADBC-46BC8CC5BA9F}" type="datetimeFigureOut">
              <a:rPr lang="en-IN" smtClean="0"/>
              <a:t>30-05-2023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2928622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A4CF9-1565-4F61-ADBC-46BC8CC5BA9F}" type="datetimeFigureOut">
              <a:rPr lang="en-IN" smtClean="0"/>
              <a:t>30-05-2023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879756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291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F7A4CF9-1565-4F61-ADBC-46BC8CC5BA9F}" type="datetimeFigureOut">
              <a:rPr lang="en-IN" smtClean="0"/>
              <a:t>30-05-2023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3207849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F7A4CF9-1565-4F61-ADBC-46BC8CC5BA9F}" type="datetimeFigureOut">
              <a:rPr lang="en-IN" smtClean="0"/>
              <a:t>30-05-2023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2187634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F7A4CF9-1565-4F61-ADBC-46BC8CC5BA9F}" type="datetimeFigureOut">
              <a:rPr lang="en-IN" smtClean="0"/>
              <a:t>30-05-2023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1053417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A4CF9-1565-4F61-ADBC-46BC8CC5BA9F}" type="datetimeFigureOut">
              <a:rPr lang="en-IN" smtClean="0"/>
              <a:t>30-05-2023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2501768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A4CF9-1565-4F61-ADBC-46BC8CC5BA9F}" type="datetimeFigureOut">
              <a:rPr lang="en-IN" smtClean="0"/>
              <a:t>30-05-2023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175043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F7A4CF9-1565-4F61-ADBC-46BC8CC5BA9F}" type="datetimeFigureOut">
              <a:rPr lang="en-IN" smtClean="0"/>
              <a:t>30-05-2023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1042864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A4CF9-1565-4F61-ADBC-46BC8CC5BA9F}" type="datetimeFigureOut">
              <a:rPr lang="en-IN" smtClean="0"/>
              <a:t>30-05-2023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1530118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F7A4CF9-1565-4F61-ADBC-46BC8CC5BA9F}" type="datetimeFigureOut">
              <a:rPr lang="en-IN" smtClean="0"/>
              <a:t>30-05-2023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2675502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F7A4CF9-1565-4F61-ADBC-46BC8CC5BA9F}" type="datetimeFigureOut">
              <a:rPr lang="en-IN" smtClean="0"/>
              <a:t>30-05-2023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608025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A4CF9-1565-4F61-ADBC-46BC8CC5BA9F}" type="datetimeFigureOut">
              <a:rPr lang="en-IN" smtClean="0"/>
              <a:t>30-05-2023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175764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291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F7A4CF9-1565-4F61-ADBC-46BC8CC5BA9F}" type="datetimeFigureOut">
              <a:rPr lang="en-IN" smtClean="0"/>
              <a:t>30-05-2023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31316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F7A4CF9-1565-4F61-ADBC-46BC8CC5BA9F}" type="datetimeFigureOut">
              <a:rPr lang="en-IN" smtClean="0"/>
              <a:t>30-05-2023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225577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F7A4CF9-1565-4F61-ADBC-46BC8CC5BA9F}" type="datetimeFigureOut">
              <a:rPr lang="en-IN" smtClean="0"/>
              <a:t>30-05-2023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2908014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A4CF9-1565-4F61-ADBC-46BC8CC5BA9F}" type="datetimeFigureOut">
              <a:rPr lang="en-IN" smtClean="0"/>
              <a:t>30-05-2023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116229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A4CF9-1565-4F61-ADBC-46BC8CC5BA9F}" type="datetimeFigureOut">
              <a:rPr lang="en-IN" smtClean="0"/>
              <a:t>30-05-2023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321714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A4CF9-1565-4F61-ADBC-46BC8CC5BA9F}" type="datetimeFigureOut">
              <a:rPr lang="en-IN" smtClean="0"/>
              <a:t>30-05-2023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B1E07C-983C-4C02-AA54-A789B3575F54}" type="slidenum">
              <a:rPr lang="en-IN" smtClean="0"/>
              <a:t>‹#›</a:t>
            </a:fld>
            <a:endParaRPr lang="en-IN"/>
          </a:p>
        </p:txBody>
      </p:sp>
    </p:spTree>
    <p:extLst>
      <p:ext uri="{BB962C8B-B14F-4D97-AF65-F5344CB8AC3E}">
        <p14:creationId xmlns:p14="http://schemas.microsoft.com/office/powerpoint/2010/main" val="2445523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80" tIns="34290" rIns="68580" bIns="3429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6F7A4CF9-1565-4F61-ADBC-46BC8CC5BA9F}" type="datetimeFigureOut">
              <a:rPr lang="en-IN" smtClean="0"/>
              <a:t>30-05-2023</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21B1E07C-983C-4C02-AA54-A789B3575F54}" type="slidenum">
              <a:rPr lang="en-IN" smtClean="0"/>
              <a:t>‹#›</a:t>
            </a:fld>
            <a:endParaRPr lang="en-IN"/>
          </a:p>
        </p:txBody>
      </p:sp>
      <p:pic>
        <p:nvPicPr>
          <p:cNvPr id="7" name="Picture 2" descr="E:\Job 2018\Resource to Root Presentation\Resource to Root logo.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136837" y="158718"/>
            <a:ext cx="1484876" cy="6212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490012" y="6351481"/>
            <a:ext cx="1067684" cy="32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83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80" tIns="34290" rIns="68580" bIns="3429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6F7A4CF9-1565-4F61-ADBC-46BC8CC5BA9F}" type="datetimeFigureOut">
              <a:rPr lang="en-IN" smtClean="0"/>
              <a:t>30-05-2023</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21B1E07C-983C-4C02-AA54-A789B3575F54}" type="slidenum">
              <a:rPr lang="en-IN" smtClean="0"/>
              <a:t>‹#›</a:t>
            </a:fld>
            <a:endParaRPr lang="en-IN"/>
          </a:p>
        </p:txBody>
      </p:sp>
    </p:spTree>
    <p:extLst>
      <p:ext uri="{BB962C8B-B14F-4D97-AF65-F5344CB8AC3E}">
        <p14:creationId xmlns:p14="http://schemas.microsoft.com/office/powerpoint/2010/main" val="704107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xtension.psu.edu/plants/crops/news/2016/07/strategies-to-improve-water-use-efficiency"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Job 2018\Resource to Root Presentation\Resource to Root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4527" y="964276"/>
            <a:ext cx="5926848" cy="24795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334871" y="5636864"/>
            <a:ext cx="2846160" cy="87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48723"/>
            <a:ext cx="9143999" cy="615553"/>
          </a:xfrm>
          <a:prstGeom prst="rect">
            <a:avLst/>
          </a:prstGeom>
          <a:noFill/>
        </p:spPr>
        <p:txBody>
          <a:bodyPr wrap="square">
            <a:spAutoFit/>
          </a:bodyPr>
          <a:lstStyle/>
          <a:p>
            <a:pPr algn="ctr" eaLnBrk="1" hangingPunct="1">
              <a:defRPr/>
            </a:pPr>
            <a:r>
              <a:rPr lang="en-US" sz="3400" b="1" dirty="0" smtClean="0">
                <a:solidFill>
                  <a:srgbClr val="00B0F0"/>
                </a:solidFill>
                <a:latin typeface="Cambria" panose="02040503050406030204" pitchFamily="18" charset="0"/>
                <a:ea typeface="Cambria" panose="02040503050406030204" pitchFamily="18" charset="0"/>
                <a:cs typeface="Arial" charset="0"/>
              </a:rPr>
              <a:t>Community Based Irrigation Project</a:t>
            </a:r>
            <a:endParaRPr lang="en-US" sz="3400" b="1" dirty="0">
              <a:solidFill>
                <a:srgbClr val="00B0F0"/>
              </a:solidFill>
              <a:latin typeface="Cambria" panose="02040503050406030204" pitchFamily="18" charset="0"/>
              <a:ea typeface="Cambria" panose="02040503050406030204" pitchFamily="18" charset="0"/>
              <a:cs typeface="Arial" charset="0"/>
            </a:endParaRPr>
          </a:p>
        </p:txBody>
      </p:sp>
      <p:sp>
        <p:nvSpPr>
          <p:cNvPr id="5" name="TextBox 4"/>
          <p:cNvSpPr txBox="1"/>
          <p:nvPr/>
        </p:nvSpPr>
        <p:spPr>
          <a:xfrm>
            <a:off x="259883" y="5073123"/>
            <a:ext cx="9143999" cy="461665"/>
          </a:xfrm>
          <a:prstGeom prst="rect">
            <a:avLst/>
          </a:prstGeom>
          <a:noFill/>
        </p:spPr>
        <p:txBody>
          <a:bodyPr wrap="square">
            <a:spAutoFit/>
          </a:bodyPr>
          <a:lstStyle/>
          <a:p>
            <a:pPr algn="ctr" eaLnBrk="1" hangingPunct="1">
              <a:defRPr/>
            </a:pPr>
            <a:r>
              <a:rPr lang="en-US" sz="2400" b="1" dirty="0" smtClean="0">
                <a:latin typeface="Cambria" panose="02040503050406030204" pitchFamily="18" charset="0"/>
                <a:ea typeface="Cambria" panose="02040503050406030204" pitchFamily="18" charset="0"/>
                <a:cs typeface="Arial" charset="0"/>
              </a:rPr>
              <a:t>31 </a:t>
            </a:r>
            <a:r>
              <a:rPr lang="en-US" sz="2400" b="1" dirty="0" err="1" smtClean="0">
                <a:latin typeface="Cambria" panose="02040503050406030204" pitchFamily="18" charset="0"/>
                <a:ea typeface="Cambria" panose="02040503050406030204" pitchFamily="18" charset="0"/>
                <a:cs typeface="Arial" charset="0"/>
              </a:rPr>
              <a:t>st</a:t>
            </a:r>
            <a:r>
              <a:rPr lang="en-US" sz="2400" b="1" dirty="0" smtClean="0">
                <a:latin typeface="Cambria" panose="02040503050406030204" pitchFamily="18" charset="0"/>
                <a:ea typeface="Cambria" panose="02040503050406030204" pitchFamily="18" charset="0"/>
                <a:cs typeface="Arial" charset="0"/>
              </a:rPr>
              <a:t> May 2023</a:t>
            </a:r>
            <a:endParaRPr lang="en-US" sz="2400" b="1" dirty="0">
              <a:latin typeface="Cambria" panose="02040503050406030204" pitchFamily="18" charset="0"/>
              <a:ea typeface="Cambria" panose="02040503050406030204" pitchFamily="18" charset="0"/>
              <a:cs typeface="Arial" charset="0"/>
            </a:endParaRPr>
          </a:p>
        </p:txBody>
      </p:sp>
    </p:spTree>
    <p:extLst>
      <p:ext uri="{BB962C8B-B14F-4D97-AF65-F5344CB8AC3E}">
        <p14:creationId xmlns:p14="http://schemas.microsoft.com/office/powerpoint/2010/main" val="59934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50" y="457200"/>
            <a:ext cx="7785100" cy="541338"/>
          </a:xfrm>
        </p:spPr>
        <p:txBody>
          <a:bodyPr>
            <a:normAutofit/>
          </a:bodyPr>
          <a:lstStyle/>
          <a:p>
            <a:r>
              <a:rPr lang="en-US" b="1" dirty="0">
                <a:solidFill>
                  <a:srgbClr val="0070C0"/>
                </a:solidFill>
                <a:latin typeface="Cambria" panose="02040503050406030204" pitchFamily="18" charset="0"/>
              </a:rPr>
              <a:t> </a:t>
            </a:r>
            <a:r>
              <a:rPr lang="en-US" b="1" dirty="0" smtClean="0">
                <a:solidFill>
                  <a:srgbClr val="0070C0"/>
                </a:solidFill>
                <a:latin typeface="Cambria" panose="02040503050406030204" pitchFamily="18" charset="0"/>
              </a:rPr>
              <a:t>R To R - </a:t>
            </a:r>
            <a:r>
              <a:rPr lang="en-US" b="1" dirty="0">
                <a:solidFill>
                  <a:srgbClr val="0070C0"/>
                </a:solidFill>
                <a:latin typeface="Cambria" panose="02040503050406030204" pitchFamily="18" charset="0"/>
              </a:rPr>
              <a:t>Methodology</a:t>
            </a:r>
            <a:endParaRPr lang="en-IN" b="1" dirty="0">
              <a:solidFill>
                <a:srgbClr val="0070C0"/>
              </a:solidFill>
              <a:latin typeface="Cambria" panose="02040503050406030204" pitchFamily="18" charset="0"/>
            </a:endParaRPr>
          </a:p>
        </p:txBody>
      </p:sp>
      <p:pic>
        <p:nvPicPr>
          <p:cNvPr id="6146" name="Picture 2" descr="E:\Job 2018\Resource to Root Presentation\Char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49" y="1240530"/>
            <a:ext cx="6646445" cy="479451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730249" y="998538"/>
            <a:ext cx="78914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203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Job 2018\Resource to Root Presentation\Chart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50" y="1260474"/>
            <a:ext cx="6770318" cy="492601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730250" y="457200"/>
            <a:ext cx="7785100" cy="541338"/>
          </a:xfrm>
        </p:spPr>
        <p:txBody>
          <a:bodyPr>
            <a:normAutofit/>
          </a:bodyPr>
          <a:lstStyle/>
          <a:p>
            <a:r>
              <a:rPr lang="en-US" b="1" dirty="0">
                <a:solidFill>
                  <a:srgbClr val="0070C0"/>
                </a:solidFill>
                <a:latin typeface="Cambria" panose="02040503050406030204" pitchFamily="18" charset="0"/>
              </a:rPr>
              <a:t> </a:t>
            </a:r>
            <a:r>
              <a:rPr lang="en-US" b="1" dirty="0" smtClean="0">
                <a:solidFill>
                  <a:srgbClr val="0070C0"/>
                </a:solidFill>
                <a:latin typeface="Cambria" panose="02040503050406030204" pitchFamily="18" charset="0"/>
              </a:rPr>
              <a:t>R To R - </a:t>
            </a:r>
            <a:r>
              <a:rPr lang="en-US" b="1" dirty="0">
                <a:solidFill>
                  <a:srgbClr val="0070C0"/>
                </a:solidFill>
                <a:latin typeface="Cambria" panose="02040503050406030204" pitchFamily="18" charset="0"/>
              </a:rPr>
              <a:t>Methodology</a:t>
            </a:r>
            <a:endParaRPr lang="en-IN" b="1" dirty="0">
              <a:solidFill>
                <a:srgbClr val="0070C0"/>
              </a:solidFill>
              <a:latin typeface="Cambria" panose="02040503050406030204" pitchFamily="18" charset="0"/>
            </a:endParaRPr>
          </a:p>
        </p:txBody>
      </p:sp>
      <p:cxnSp>
        <p:nvCxnSpPr>
          <p:cNvPr id="7" name="Straight Connector 6"/>
          <p:cNvCxnSpPr/>
          <p:nvPr/>
        </p:nvCxnSpPr>
        <p:spPr>
          <a:xfrm>
            <a:off x="730249" y="998538"/>
            <a:ext cx="78914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524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a:xfrm>
            <a:off x="730250" y="143057"/>
            <a:ext cx="5670550" cy="855481"/>
          </a:xfrm>
        </p:spPr>
        <p:txBody>
          <a:bodyPr>
            <a:normAutofit fontScale="90000"/>
          </a:bodyPr>
          <a:lstStyle/>
          <a:p>
            <a:r>
              <a:rPr lang="en-US" b="1" dirty="0">
                <a:solidFill>
                  <a:srgbClr val="0070C0"/>
                </a:solidFill>
                <a:latin typeface="Cambria" panose="02040503050406030204" pitchFamily="18" charset="0"/>
              </a:rPr>
              <a:t>Water Losses in  Different Irrigation methods</a:t>
            </a:r>
            <a:endParaRPr lang="en-IN" b="1" dirty="0">
              <a:solidFill>
                <a:srgbClr val="0070C0"/>
              </a:solidFill>
              <a:latin typeface="Cambria" panose="02040503050406030204" pitchFamily="18" charset="0"/>
            </a:endParaRPr>
          </a:p>
        </p:txBody>
      </p:sp>
      <p:pic>
        <p:nvPicPr>
          <p:cNvPr id="2049" name="Picture 1" descr="E:\Job 2018\Resource to Root Presentation\water loss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49" y="1260475"/>
            <a:ext cx="7179311" cy="49382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730249" y="998538"/>
            <a:ext cx="7891464"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descr="E:\Job 2018\Resource to Root Presentation\Resource to Root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6837" y="158718"/>
            <a:ext cx="1484876" cy="62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433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7891463" cy="472425"/>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3300" b="1" dirty="0">
                <a:solidFill>
                  <a:srgbClr val="0070C0"/>
                </a:solidFill>
                <a:latin typeface="Cambria" panose="02040503050406030204" pitchFamily="18" charset="0"/>
              </a:rPr>
              <a:t>Technology for Efficiency Improvement  </a:t>
            </a:r>
          </a:p>
        </p:txBody>
      </p:sp>
      <p:cxnSp>
        <p:nvCxnSpPr>
          <p:cNvPr id="4" name="Straight Connector 3"/>
          <p:cNvCxnSpPr/>
          <p:nvPr/>
        </p:nvCxnSpPr>
        <p:spPr>
          <a:xfrm>
            <a:off x="730249" y="998538"/>
            <a:ext cx="7891464"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2425"/>
            <a:ext cx="9144000" cy="6095623"/>
          </a:xfrm>
          <a:prstGeom prst="rect">
            <a:avLst/>
          </a:prstGeom>
        </p:spPr>
      </p:pic>
    </p:spTree>
    <p:extLst>
      <p:ext uri="{BB962C8B-B14F-4D97-AF65-F5344CB8AC3E}">
        <p14:creationId xmlns:p14="http://schemas.microsoft.com/office/powerpoint/2010/main" val="3005739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0249" y="1260475"/>
            <a:ext cx="7891463" cy="1754326"/>
          </a:xfrm>
          <a:prstGeom prst="rect">
            <a:avLst/>
          </a:prstGeom>
        </p:spPr>
        <p:txBody>
          <a:bodyPr wrap="square">
            <a:spAutoFit/>
          </a:bodyPr>
          <a:lstStyle/>
          <a:p>
            <a:r>
              <a:rPr lang="en-GB" sz="1800" b="1" dirty="0" smtClean="0"/>
              <a:t> Irrigation </a:t>
            </a:r>
            <a:r>
              <a:rPr lang="en-GB" sz="1800" b="1" dirty="0"/>
              <a:t>Efficiency </a:t>
            </a:r>
            <a:endParaRPr lang="en-GB" sz="1800" dirty="0" smtClean="0"/>
          </a:p>
          <a:p>
            <a:r>
              <a:rPr lang="en-GB" sz="1800" dirty="0" smtClean="0"/>
              <a:t>- Storage </a:t>
            </a:r>
            <a:r>
              <a:rPr lang="en-GB" sz="1800" dirty="0"/>
              <a:t>efficiency, </a:t>
            </a:r>
            <a:endParaRPr lang="en-GB" sz="1800" dirty="0" smtClean="0"/>
          </a:p>
          <a:p>
            <a:r>
              <a:rPr lang="en-GB" sz="1800" dirty="0" smtClean="0"/>
              <a:t>- Conveyance </a:t>
            </a:r>
            <a:r>
              <a:rPr lang="en-GB" sz="1800" dirty="0" smtClean="0"/>
              <a:t>efficiency and </a:t>
            </a:r>
            <a:endParaRPr lang="en-GB" sz="1800" dirty="0" smtClean="0"/>
          </a:p>
          <a:p>
            <a:r>
              <a:rPr lang="en-GB" sz="1800" dirty="0" smtClean="0"/>
              <a:t>- Field </a:t>
            </a:r>
            <a:r>
              <a:rPr lang="en-GB" sz="1800" dirty="0"/>
              <a:t>application efficiency. </a:t>
            </a:r>
            <a:endParaRPr lang="en-GB" sz="1800" dirty="0" smtClean="0"/>
          </a:p>
          <a:p>
            <a:r>
              <a:rPr lang="en-GB" sz="1800" dirty="0" smtClean="0"/>
              <a:t>Overall </a:t>
            </a:r>
            <a:r>
              <a:rPr lang="en-GB" sz="1800" dirty="0"/>
              <a:t>project efficiency is a multiplication of all </a:t>
            </a:r>
            <a:r>
              <a:rPr lang="en-GB" sz="1800" dirty="0" smtClean="0"/>
              <a:t>these </a:t>
            </a:r>
            <a:r>
              <a:rPr lang="en-GB" sz="1800" dirty="0" smtClean="0"/>
              <a:t>efficiencies.</a:t>
            </a:r>
          </a:p>
          <a:p>
            <a:r>
              <a:rPr lang="en-GB" sz="1800" dirty="0" smtClean="0"/>
              <a:t>For </a:t>
            </a:r>
            <a:r>
              <a:rPr lang="en-GB" sz="1800" dirty="0"/>
              <a:t>calculation purposes following overall project  efficiencies may be  adopted</a:t>
            </a:r>
            <a:endParaRPr lang="en-US" sz="1800" dirty="0"/>
          </a:p>
        </p:txBody>
      </p:sp>
      <p:pic>
        <p:nvPicPr>
          <p:cNvPr id="4098" name="Picture 2" descr="E:\Job 2018\Resource to Root Presentation\water productivit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50" y="3703974"/>
            <a:ext cx="7018484" cy="19208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30249" y="105823"/>
            <a:ext cx="7891463" cy="881780"/>
          </a:xfrm>
          <a:prstGeom prst="rect">
            <a:avLst/>
          </a:prstGeom>
        </p:spPr>
        <p:txBody>
          <a:bodyPr wrap="square">
            <a:spAutoFit/>
          </a:bodyPr>
          <a:lstStyle/>
          <a:p>
            <a:pPr>
              <a:lnSpc>
                <a:spcPct val="90000"/>
              </a:lnSpc>
              <a:spcBef>
                <a:spcPct val="0"/>
              </a:spcBef>
            </a:pPr>
            <a:r>
              <a:rPr lang="en-GB" sz="3300" b="1" dirty="0">
                <a:solidFill>
                  <a:srgbClr val="0070C0"/>
                </a:solidFill>
                <a:latin typeface="Cambria" panose="02040503050406030204" pitchFamily="18" charset="0"/>
                <a:ea typeface="+mj-ea"/>
                <a:cs typeface="+mj-cs"/>
              </a:rPr>
              <a:t>Concept - Resource to Root</a:t>
            </a:r>
            <a:r>
              <a:rPr lang="en-GB" sz="3300" b="1">
                <a:solidFill>
                  <a:srgbClr val="0070C0"/>
                </a:solidFill>
                <a:latin typeface="Cambria" panose="02040503050406030204" pitchFamily="18" charset="0"/>
                <a:ea typeface="+mj-ea"/>
                <a:cs typeface="+mj-cs"/>
              </a:rPr>
              <a:t>™ </a:t>
            </a:r>
            <a:r>
              <a:rPr lang="en-GB" sz="3300" b="1" smtClean="0">
                <a:solidFill>
                  <a:srgbClr val="0070C0"/>
                </a:solidFill>
                <a:latin typeface="Cambria" panose="02040503050406030204" pitchFamily="18" charset="0"/>
                <a:ea typeface="+mj-ea"/>
                <a:cs typeface="+mj-cs"/>
              </a:rPr>
              <a:t>-</a:t>
            </a:r>
          </a:p>
          <a:p>
            <a:pPr>
              <a:lnSpc>
                <a:spcPct val="90000"/>
              </a:lnSpc>
              <a:spcBef>
                <a:spcPct val="0"/>
              </a:spcBef>
            </a:pPr>
            <a:r>
              <a:rPr lang="en-GB" sz="2400" b="1" smtClean="0">
                <a:solidFill>
                  <a:srgbClr val="0070C0"/>
                </a:solidFill>
                <a:latin typeface="Cambria" panose="02040503050406030204" pitchFamily="18" charset="0"/>
                <a:ea typeface="+mj-ea"/>
                <a:cs typeface="+mj-cs"/>
              </a:rPr>
              <a:t>Ensures  Higher </a:t>
            </a:r>
            <a:r>
              <a:rPr lang="en-GB" sz="2400" b="1" dirty="0">
                <a:solidFill>
                  <a:srgbClr val="0070C0"/>
                </a:solidFill>
                <a:latin typeface="Cambria" panose="02040503050406030204" pitchFamily="18" charset="0"/>
                <a:ea typeface="+mj-ea"/>
                <a:cs typeface="+mj-cs"/>
              </a:rPr>
              <a:t>Water </a:t>
            </a:r>
            <a:r>
              <a:rPr lang="en-GB" sz="2400" b="1">
                <a:solidFill>
                  <a:srgbClr val="0070C0"/>
                </a:solidFill>
                <a:latin typeface="Cambria" panose="02040503050406030204" pitchFamily="18" charset="0"/>
                <a:ea typeface="+mj-ea"/>
                <a:cs typeface="+mj-cs"/>
              </a:rPr>
              <a:t>Productivity </a:t>
            </a:r>
            <a:r>
              <a:rPr lang="en-GB" sz="2400" b="1" smtClean="0">
                <a:solidFill>
                  <a:srgbClr val="0070C0"/>
                </a:solidFill>
                <a:latin typeface="Cambria" panose="02040503050406030204" pitchFamily="18" charset="0"/>
                <a:ea typeface="+mj-ea"/>
                <a:cs typeface="+mj-cs"/>
              </a:rPr>
              <a:t>&amp; Efficiency</a:t>
            </a:r>
            <a:endParaRPr lang="en-US" sz="2400" b="1" dirty="0">
              <a:solidFill>
                <a:srgbClr val="0070C0"/>
              </a:solidFill>
              <a:latin typeface="Cambria" panose="02040503050406030204" pitchFamily="18" charset="0"/>
              <a:ea typeface="+mj-ea"/>
              <a:cs typeface="+mj-cs"/>
            </a:endParaRPr>
          </a:p>
        </p:txBody>
      </p:sp>
      <p:cxnSp>
        <p:nvCxnSpPr>
          <p:cNvPr id="7" name="Straight Connector 6"/>
          <p:cNvCxnSpPr/>
          <p:nvPr/>
        </p:nvCxnSpPr>
        <p:spPr>
          <a:xfrm>
            <a:off x="730249" y="987603"/>
            <a:ext cx="7891464" cy="109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549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249" y="1260474"/>
            <a:ext cx="7891463" cy="3231654"/>
          </a:xfrm>
          <a:prstGeom prst="rect">
            <a:avLst/>
          </a:prstGeom>
        </p:spPr>
        <p:txBody>
          <a:bodyPr wrap="square" lIns="0" tIns="0" rIns="0" bIns="0">
            <a:spAutoFit/>
          </a:bodyPr>
          <a:lstStyle/>
          <a:p>
            <a:pPr marL="457200" indent="-457200" algn="just">
              <a:spcBef>
                <a:spcPts val="300"/>
              </a:spcBef>
              <a:buAutoNum type="arabicParenR"/>
            </a:pPr>
            <a:r>
              <a:rPr lang="en-GB" sz="4000" b="1" dirty="0" smtClean="0"/>
              <a:t>Crop/Land Productivity</a:t>
            </a:r>
          </a:p>
          <a:p>
            <a:pPr marL="457200" indent="-457200" algn="just">
              <a:spcBef>
                <a:spcPts val="300"/>
              </a:spcBef>
              <a:buAutoNum type="arabicParenR"/>
            </a:pPr>
            <a:r>
              <a:rPr lang="en-GB" sz="4000" b="1" dirty="0" smtClean="0"/>
              <a:t>Water Productivity</a:t>
            </a:r>
          </a:p>
          <a:p>
            <a:pPr marL="457200" indent="-457200" algn="just">
              <a:spcBef>
                <a:spcPts val="300"/>
              </a:spcBef>
              <a:buAutoNum type="arabicParenR"/>
            </a:pPr>
            <a:r>
              <a:rPr lang="en-GB" sz="4000" b="1" dirty="0" smtClean="0"/>
              <a:t>Energy Productivity</a:t>
            </a:r>
            <a:endParaRPr lang="en-GB" sz="4000" dirty="0"/>
          </a:p>
          <a:p>
            <a:pPr marL="457200" indent="-457200" algn="just">
              <a:spcBef>
                <a:spcPts val="300"/>
              </a:spcBef>
              <a:buAutoNum type="arabicParenR" startAt="2"/>
            </a:pPr>
            <a:r>
              <a:rPr lang="en-GB" sz="4000" b="1" dirty="0" smtClean="0"/>
              <a:t>Value Creation</a:t>
            </a:r>
          </a:p>
          <a:p>
            <a:pPr marL="457200" indent="-457200" algn="just">
              <a:spcBef>
                <a:spcPts val="300"/>
              </a:spcBef>
              <a:buAutoNum type="arabicParenR" startAt="3"/>
            </a:pPr>
            <a:r>
              <a:rPr lang="en-GB" sz="4000" b="1" dirty="0" smtClean="0"/>
              <a:t>Life </a:t>
            </a:r>
            <a:r>
              <a:rPr lang="en-GB" sz="4000" b="1" dirty="0"/>
              <a:t>Cycle </a:t>
            </a:r>
            <a:r>
              <a:rPr lang="en-GB" sz="4000" b="1" dirty="0" smtClean="0"/>
              <a:t>Analysis</a:t>
            </a:r>
            <a:endParaRPr lang="en-US" sz="4000" dirty="0"/>
          </a:p>
        </p:txBody>
      </p:sp>
      <p:cxnSp>
        <p:nvCxnSpPr>
          <p:cNvPr id="5" name="Straight Connector 4"/>
          <p:cNvCxnSpPr/>
          <p:nvPr/>
        </p:nvCxnSpPr>
        <p:spPr>
          <a:xfrm>
            <a:off x="730249" y="998538"/>
            <a:ext cx="789146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30249" y="105823"/>
            <a:ext cx="7891463" cy="881780"/>
          </a:xfrm>
          <a:prstGeom prst="rect">
            <a:avLst/>
          </a:prstGeom>
        </p:spPr>
        <p:txBody>
          <a:bodyPr wrap="square">
            <a:spAutoFit/>
          </a:bodyPr>
          <a:lstStyle/>
          <a:p>
            <a:pPr>
              <a:lnSpc>
                <a:spcPct val="90000"/>
              </a:lnSpc>
              <a:spcBef>
                <a:spcPct val="0"/>
              </a:spcBef>
            </a:pPr>
            <a:r>
              <a:rPr lang="en-GB" sz="3300" b="1" dirty="0">
                <a:solidFill>
                  <a:srgbClr val="0070C0"/>
                </a:solidFill>
                <a:latin typeface="Cambria" panose="02040503050406030204" pitchFamily="18" charset="0"/>
                <a:ea typeface="+mj-ea"/>
                <a:cs typeface="+mj-cs"/>
              </a:rPr>
              <a:t>Concept - Resource to Root</a:t>
            </a:r>
            <a:r>
              <a:rPr lang="en-GB" sz="3300" b="1">
                <a:solidFill>
                  <a:srgbClr val="0070C0"/>
                </a:solidFill>
                <a:latin typeface="Cambria" panose="02040503050406030204" pitchFamily="18" charset="0"/>
                <a:ea typeface="+mj-ea"/>
                <a:cs typeface="+mj-cs"/>
              </a:rPr>
              <a:t>™ </a:t>
            </a:r>
            <a:r>
              <a:rPr lang="en-GB" sz="3300" b="1" smtClean="0">
                <a:solidFill>
                  <a:srgbClr val="0070C0"/>
                </a:solidFill>
                <a:latin typeface="Cambria" panose="02040503050406030204" pitchFamily="18" charset="0"/>
                <a:ea typeface="+mj-ea"/>
                <a:cs typeface="+mj-cs"/>
              </a:rPr>
              <a:t>-</a:t>
            </a:r>
          </a:p>
          <a:p>
            <a:pPr>
              <a:lnSpc>
                <a:spcPct val="90000"/>
              </a:lnSpc>
              <a:spcBef>
                <a:spcPct val="0"/>
              </a:spcBef>
            </a:pPr>
            <a:r>
              <a:rPr lang="en-GB" sz="2400" b="1" smtClean="0">
                <a:solidFill>
                  <a:srgbClr val="0070C0"/>
                </a:solidFill>
                <a:latin typeface="Cambria" panose="02040503050406030204" pitchFamily="18" charset="0"/>
                <a:ea typeface="+mj-ea"/>
                <a:cs typeface="+mj-cs"/>
              </a:rPr>
              <a:t>Ensures  Higher </a:t>
            </a:r>
            <a:r>
              <a:rPr lang="en-GB" sz="2400" b="1" dirty="0">
                <a:solidFill>
                  <a:srgbClr val="0070C0"/>
                </a:solidFill>
                <a:latin typeface="Cambria" panose="02040503050406030204" pitchFamily="18" charset="0"/>
                <a:ea typeface="+mj-ea"/>
                <a:cs typeface="+mj-cs"/>
              </a:rPr>
              <a:t>Water </a:t>
            </a:r>
            <a:r>
              <a:rPr lang="en-GB" sz="2400" b="1">
                <a:solidFill>
                  <a:srgbClr val="0070C0"/>
                </a:solidFill>
                <a:latin typeface="Cambria" panose="02040503050406030204" pitchFamily="18" charset="0"/>
                <a:ea typeface="+mj-ea"/>
                <a:cs typeface="+mj-cs"/>
              </a:rPr>
              <a:t>Productivity </a:t>
            </a:r>
            <a:r>
              <a:rPr lang="en-GB" sz="2400" b="1" smtClean="0">
                <a:solidFill>
                  <a:srgbClr val="0070C0"/>
                </a:solidFill>
                <a:latin typeface="Cambria" panose="02040503050406030204" pitchFamily="18" charset="0"/>
                <a:ea typeface="+mj-ea"/>
                <a:cs typeface="+mj-cs"/>
              </a:rPr>
              <a:t>&amp; Efficiency</a:t>
            </a:r>
            <a:endParaRPr lang="en-US" sz="2400" b="1" dirty="0">
              <a:solidFill>
                <a:srgbClr val="0070C0"/>
              </a:solidFill>
              <a:latin typeface="Cambria" panose="02040503050406030204" pitchFamily="18" charset="0"/>
              <a:ea typeface="+mj-ea"/>
              <a:cs typeface="+mj-cs"/>
            </a:endParaRPr>
          </a:p>
        </p:txBody>
      </p:sp>
    </p:spTree>
    <p:extLst>
      <p:ext uri="{BB962C8B-B14F-4D97-AF65-F5344CB8AC3E}">
        <p14:creationId xmlns:p14="http://schemas.microsoft.com/office/powerpoint/2010/main" val="3264169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Main data do not delete admin\Desktop\Project Book Book Final.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0910" y="317035"/>
            <a:ext cx="6338795" cy="654096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762635" y="4325884"/>
            <a:ext cx="4307333" cy="526298"/>
          </a:xfrm>
          <a:prstGeom prst="rect">
            <a:avLst/>
          </a:prstGeom>
        </p:spPr>
        <p:txBody>
          <a:bodyPr wrap="none" lIns="68580" tIns="34290" rIns="68580" bIns="34290">
            <a:spAutoFit/>
          </a:bodyPr>
          <a:lstStyle/>
          <a:p>
            <a:pPr>
              <a:lnSpc>
                <a:spcPct val="90000"/>
              </a:lnSpc>
              <a:spcBef>
                <a:spcPct val="0"/>
              </a:spcBef>
              <a:buClr>
                <a:schemeClr val="accent1"/>
              </a:buClr>
              <a:buSzPct val="75000"/>
              <a:defRPr/>
            </a:pPr>
            <a:r>
              <a:rPr lang="en-GB" sz="3300" b="1" dirty="0" smtClean="0">
                <a:solidFill>
                  <a:srgbClr val="0070C0"/>
                </a:solidFill>
                <a:latin typeface="Cambria" panose="02040503050406030204" pitchFamily="18" charset="0"/>
                <a:ea typeface="+mj-ea"/>
                <a:cs typeface="+mj-cs"/>
              </a:rPr>
              <a:t>R to R-India </a:t>
            </a:r>
            <a:r>
              <a:rPr lang="en-GB" sz="3300" b="1" dirty="0">
                <a:solidFill>
                  <a:srgbClr val="0070C0"/>
                </a:solidFill>
                <a:latin typeface="Cambria" panose="02040503050406030204" pitchFamily="18" charset="0"/>
                <a:ea typeface="+mj-ea"/>
                <a:cs typeface="+mj-cs"/>
              </a:rPr>
              <a:t>Scenario</a:t>
            </a:r>
          </a:p>
        </p:txBody>
      </p:sp>
      <p:sp>
        <p:nvSpPr>
          <p:cNvPr id="8" name="Slide Number Placeholder 13"/>
          <p:cNvSpPr>
            <a:spLocks noGrp="1"/>
          </p:cNvSpPr>
          <p:nvPr>
            <p:ph type="sldNum" sz="quarter" idx="12"/>
          </p:nvPr>
        </p:nvSpPr>
        <p:spPr>
          <a:xfrm>
            <a:off x="4084254" y="6356352"/>
            <a:ext cx="1543050" cy="365125"/>
          </a:xfrm>
        </p:spPr>
        <p:txBody>
          <a:bodyPr/>
          <a:lstStyle/>
          <a:p>
            <a:pPr algn="ctr"/>
            <a:fld id="{37DDDD28-5C07-4042-8DA7-B0BDD47CB788}" type="slidenum">
              <a:rPr lang="en-IN" smtClean="0"/>
              <a:pPr algn="ctr"/>
              <a:t>16</a:t>
            </a:fld>
            <a:endParaRPr lang="en-IN"/>
          </a:p>
        </p:txBody>
      </p:sp>
    </p:spTree>
    <p:extLst>
      <p:ext uri="{BB962C8B-B14F-4D97-AF65-F5344CB8AC3E}">
        <p14:creationId xmlns:p14="http://schemas.microsoft.com/office/powerpoint/2010/main" val="1125467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376" y="1324093"/>
            <a:ext cx="7820025" cy="368182"/>
          </a:xfrm>
        </p:spPr>
        <p:txBody>
          <a:bodyPr>
            <a:noAutofit/>
          </a:bodyPr>
          <a:lstStyle/>
          <a:p>
            <a:pPr>
              <a:buClr>
                <a:schemeClr val="accent1"/>
              </a:buClr>
              <a:buSzPct val="75000"/>
              <a:defRPr/>
            </a:pPr>
            <a:r>
              <a:rPr lang="en-US" sz="2000" b="1" dirty="0">
                <a:solidFill>
                  <a:srgbClr val="0070C0"/>
                </a:solidFill>
                <a:latin typeface="Verdana" panose="020B0604030504040204" pitchFamily="34" charset="0"/>
                <a:ea typeface="+mn-ea"/>
                <a:cs typeface="+mn-cs"/>
              </a:rPr>
              <a:t>References</a:t>
            </a:r>
          </a:p>
        </p:txBody>
      </p:sp>
      <p:sp>
        <p:nvSpPr>
          <p:cNvPr id="3" name="Content Placeholder 2"/>
          <p:cNvSpPr>
            <a:spLocks noGrp="1"/>
          </p:cNvSpPr>
          <p:nvPr>
            <p:ph idx="4294967295"/>
          </p:nvPr>
        </p:nvSpPr>
        <p:spPr>
          <a:xfrm>
            <a:off x="841376" y="1866901"/>
            <a:ext cx="7820025" cy="3540125"/>
          </a:xfrm>
          <a:prstGeom prst="rect">
            <a:avLst/>
          </a:prstGeom>
        </p:spPr>
        <p:txBody>
          <a:bodyPr>
            <a:normAutofit/>
          </a:bodyPr>
          <a:lstStyle/>
          <a:p>
            <a:pPr>
              <a:buFont typeface="Wingdings" panose="05000000000000000000" pitchFamily="2" charset="2"/>
              <a:buChar char="Ø"/>
            </a:pPr>
            <a:r>
              <a:rPr lang="en-US" sz="1600" dirty="0">
                <a:latin typeface="+mj-lt"/>
              </a:rPr>
              <a:t>FAO Manual</a:t>
            </a:r>
          </a:p>
          <a:p>
            <a:pPr>
              <a:buFont typeface="Wingdings" panose="05000000000000000000" pitchFamily="2" charset="2"/>
              <a:buChar char="Ø"/>
            </a:pPr>
            <a:r>
              <a:rPr lang="en-US" sz="1600" dirty="0">
                <a:latin typeface="+mj-lt"/>
              </a:rPr>
              <a:t>Guidelines for improving Water Use Efficiency in Irrigation, Domestic and Industrial sector, by CWC, New Delhi</a:t>
            </a:r>
          </a:p>
          <a:p>
            <a:pPr>
              <a:buFont typeface="Wingdings" panose="05000000000000000000" pitchFamily="2" charset="2"/>
              <a:buChar char="Ø"/>
            </a:pPr>
            <a:r>
              <a:rPr lang="en-US" sz="1600" dirty="0">
                <a:latin typeface="+mj-lt"/>
              </a:rPr>
              <a:t>Ministry of Water Resources, Government of India</a:t>
            </a:r>
          </a:p>
          <a:p>
            <a:pPr>
              <a:buFont typeface="Wingdings" panose="05000000000000000000" pitchFamily="2" charset="2"/>
              <a:buChar char="Ø"/>
            </a:pPr>
            <a:r>
              <a:rPr lang="en-US" sz="1600" dirty="0" err="1">
                <a:latin typeface="+mj-lt"/>
              </a:rPr>
              <a:t>Narayanmurthy’s</a:t>
            </a:r>
            <a:r>
              <a:rPr lang="en-US" sz="1600" dirty="0">
                <a:latin typeface="+mj-lt"/>
              </a:rPr>
              <a:t> research papers</a:t>
            </a:r>
          </a:p>
          <a:p>
            <a:pPr lvl="0">
              <a:buFont typeface="Wingdings" panose="05000000000000000000" pitchFamily="2" charset="2"/>
              <a:buChar char="Ø"/>
            </a:pPr>
            <a:r>
              <a:rPr lang="en-GB" sz="1600" dirty="0">
                <a:cs typeface="Times New Roman" pitchFamily="18" charset="0"/>
              </a:rPr>
              <a:t>Das, </a:t>
            </a:r>
            <a:r>
              <a:rPr lang="en-GB" sz="1600" dirty="0" err="1">
                <a:cs typeface="Times New Roman" pitchFamily="18" charset="0"/>
              </a:rPr>
              <a:t>Anup</a:t>
            </a:r>
            <a:r>
              <a:rPr lang="en-GB" sz="1600" dirty="0">
                <a:cs typeface="Times New Roman" pitchFamily="18" charset="0"/>
              </a:rPr>
              <a:t>., Mudra, G, C.,  Patel, D, P., 2009. </a:t>
            </a:r>
            <a:r>
              <a:rPr lang="en-IN" sz="1600" dirty="0">
                <a:cs typeface="Times New Roman" pitchFamily="18" charset="0"/>
              </a:rPr>
              <a:t>Technological Options for Improving Nutrient and Water Use Efficiency</a:t>
            </a:r>
          </a:p>
          <a:p>
            <a:pPr>
              <a:buFont typeface="Wingdings" panose="05000000000000000000" pitchFamily="2" charset="2"/>
              <a:buChar char="Ø"/>
            </a:pPr>
            <a:r>
              <a:rPr lang="en-IN" sz="1600" dirty="0">
                <a:cs typeface="Times New Roman" pitchFamily="18" charset="0"/>
              </a:rPr>
              <a:t>Strategies to Improve Water Use Efficiency, 2016. </a:t>
            </a:r>
            <a:r>
              <a:rPr lang="en-IN" sz="1600" dirty="0">
                <a:cs typeface="Times New Roman" pitchFamily="18" charset="0"/>
                <a:hlinkClick r:id="rId2"/>
              </a:rPr>
              <a:t>http://extension.psu.edu/plants/crops/news/2016/07/strategies-to-improve-water-use-efficiency</a:t>
            </a:r>
            <a:r>
              <a:rPr lang="en-IN" sz="1600" dirty="0">
                <a:cs typeface="Times New Roman" pitchFamily="18" charset="0"/>
              </a:rPr>
              <a:t> , accessed on 5</a:t>
            </a:r>
            <a:r>
              <a:rPr lang="en-IN" sz="1600" baseline="30000" dirty="0">
                <a:cs typeface="Times New Roman" pitchFamily="18" charset="0"/>
              </a:rPr>
              <a:t>th</a:t>
            </a:r>
            <a:r>
              <a:rPr lang="en-IN" sz="1600" dirty="0">
                <a:cs typeface="Times New Roman" pitchFamily="18" charset="0"/>
              </a:rPr>
              <a:t> Oct</a:t>
            </a:r>
            <a:r>
              <a:rPr lang="en-IN" sz="1600">
                <a:cs typeface="Times New Roman" pitchFamily="18" charset="0"/>
              </a:rPr>
              <a:t>, 2016</a:t>
            </a:r>
            <a:endParaRPr lang="en-US" sz="1600" dirty="0">
              <a:latin typeface="+mj-lt"/>
            </a:endParaRPr>
          </a:p>
        </p:txBody>
      </p:sp>
      <p:sp>
        <p:nvSpPr>
          <p:cNvPr id="4" name="TextBox 3"/>
          <p:cNvSpPr txBox="1">
            <a:spLocks noChangeArrowheads="1"/>
          </p:cNvSpPr>
          <p:nvPr/>
        </p:nvSpPr>
        <p:spPr bwMode="auto">
          <a:xfrm>
            <a:off x="4257678" y="5666392"/>
            <a:ext cx="628649" cy="15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fld id="{60145D68-8B8B-43C1-9D20-2D03547E1B5C}" type="slidenum">
              <a:rPr lang="en-US" altLang="en-US" sz="1000" b="1">
                <a:solidFill>
                  <a:schemeClr val="accent2">
                    <a:lumMod val="50000"/>
                  </a:schemeClr>
                </a:solidFill>
              </a:rPr>
              <a:pPr algn="ctr"/>
              <a:t>17</a:t>
            </a:fld>
            <a:endParaRPr lang="en-US" altLang="en-US" sz="1000" b="1">
              <a:solidFill>
                <a:schemeClr val="accent2">
                  <a:lumMod val="50000"/>
                </a:schemeClr>
              </a:solidFill>
            </a:endParaRPr>
          </a:p>
        </p:txBody>
      </p:sp>
    </p:spTree>
    <p:extLst>
      <p:ext uri="{BB962C8B-B14F-4D97-AF65-F5344CB8AC3E}">
        <p14:creationId xmlns:p14="http://schemas.microsoft.com/office/powerpoint/2010/main" val="695582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Freeform 42">
            <a:extLst>
              <a:ext uri="{FF2B5EF4-FFF2-40B4-BE49-F238E27FC236}">
                <a16:creationId xmlns="" xmlns:a16="http://schemas.microsoft.com/office/drawing/2014/main" id="{D537CEC0-E9C5-47D8-8484-F84A4AC4BD1D}"/>
              </a:ext>
            </a:extLst>
          </p:cNvPr>
          <p:cNvSpPr>
            <a:spLocks/>
          </p:cNvSpPr>
          <p:nvPr/>
        </p:nvSpPr>
        <p:spPr bwMode="auto">
          <a:xfrm>
            <a:off x="1876842" y="5485670"/>
            <a:ext cx="29932" cy="28734"/>
          </a:xfrm>
          <a:custGeom>
            <a:avLst/>
            <a:gdLst>
              <a:gd name="T0" fmla="*/ 22 w 125"/>
              <a:gd name="T1" fmla="*/ 0 h 120"/>
              <a:gd name="T2" fmla="*/ 5 w 125"/>
              <a:gd name="T3" fmla="*/ 1 h 120"/>
              <a:gd name="T4" fmla="*/ 0 w 125"/>
              <a:gd name="T5" fmla="*/ 10 h 120"/>
              <a:gd name="T6" fmla="*/ 6 w 125"/>
              <a:gd name="T7" fmla="*/ 15 h 120"/>
              <a:gd name="T8" fmla="*/ 12 w 125"/>
              <a:gd name="T9" fmla="*/ 18 h 120"/>
              <a:gd name="T10" fmla="*/ 25 w 125"/>
              <a:gd name="T11" fmla="*/ 24 h 120"/>
              <a:gd name="T12" fmla="*/ 23 w 125"/>
              <a:gd name="T13" fmla="*/ 11 h 120"/>
              <a:gd name="T14" fmla="*/ 22 w 125"/>
              <a:gd name="T15" fmla="*/ 0 h 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 h="120">
                <a:moveTo>
                  <a:pt x="111" y="0"/>
                </a:moveTo>
                <a:lnTo>
                  <a:pt x="27" y="3"/>
                </a:lnTo>
                <a:lnTo>
                  <a:pt x="0" y="48"/>
                </a:lnTo>
                <a:lnTo>
                  <a:pt x="32" y="76"/>
                </a:lnTo>
                <a:lnTo>
                  <a:pt x="59" y="91"/>
                </a:lnTo>
                <a:lnTo>
                  <a:pt x="125" y="120"/>
                </a:lnTo>
                <a:lnTo>
                  <a:pt x="116" y="57"/>
                </a:lnTo>
                <a:lnTo>
                  <a:pt x="111" y="0"/>
                </a:lnTo>
                <a:close/>
              </a:path>
            </a:pathLst>
          </a:cu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900">
              <a:solidFill>
                <a:sysClr val="windowText" lastClr="000000"/>
              </a:solidFill>
              <a:latin typeface="Calibri" panose="020F0502020204030204"/>
              <a:ea typeface="等线" panose="02010600030101010101" pitchFamily="2" charset="-122"/>
            </a:endParaRPr>
          </a:p>
        </p:txBody>
      </p:sp>
      <p:sp>
        <p:nvSpPr>
          <p:cNvPr id="111" name="Freeform 43">
            <a:extLst>
              <a:ext uri="{FF2B5EF4-FFF2-40B4-BE49-F238E27FC236}">
                <a16:creationId xmlns="" xmlns:a16="http://schemas.microsoft.com/office/drawing/2014/main" id="{B92A6642-6282-4796-9B45-93A2A8ACBD96}"/>
              </a:ext>
            </a:extLst>
          </p:cNvPr>
          <p:cNvSpPr>
            <a:spLocks/>
          </p:cNvSpPr>
          <p:nvPr/>
        </p:nvSpPr>
        <p:spPr bwMode="auto">
          <a:xfrm>
            <a:off x="1867264" y="5351578"/>
            <a:ext cx="29932" cy="37115"/>
          </a:xfrm>
          <a:custGeom>
            <a:avLst/>
            <a:gdLst>
              <a:gd name="T0" fmla="*/ 25 w 126"/>
              <a:gd name="T1" fmla="*/ 10 h 152"/>
              <a:gd name="T2" fmla="*/ 16 w 126"/>
              <a:gd name="T3" fmla="*/ 3 h 152"/>
              <a:gd name="T4" fmla="*/ 7 w 126"/>
              <a:gd name="T5" fmla="*/ 0 h 152"/>
              <a:gd name="T6" fmla="*/ 4 w 126"/>
              <a:gd name="T7" fmla="*/ 9 h 152"/>
              <a:gd name="T8" fmla="*/ 0 w 126"/>
              <a:gd name="T9" fmla="*/ 16 h 152"/>
              <a:gd name="T10" fmla="*/ 2 w 126"/>
              <a:gd name="T11" fmla="*/ 25 h 152"/>
              <a:gd name="T12" fmla="*/ 10 w 126"/>
              <a:gd name="T13" fmla="*/ 31 h 152"/>
              <a:gd name="T14" fmla="*/ 17 w 126"/>
              <a:gd name="T15" fmla="*/ 31 h 152"/>
              <a:gd name="T16" fmla="*/ 23 w 126"/>
              <a:gd name="T17" fmla="*/ 26 h 152"/>
              <a:gd name="T18" fmla="*/ 24 w 126"/>
              <a:gd name="T19" fmla="*/ 18 h 152"/>
              <a:gd name="T20" fmla="*/ 25 w 126"/>
              <a:gd name="T21" fmla="*/ 1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152">
                <a:moveTo>
                  <a:pt x="126" y="50"/>
                </a:moveTo>
                <a:lnTo>
                  <a:pt x="80" y="15"/>
                </a:lnTo>
                <a:lnTo>
                  <a:pt x="33" y="0"/>
                </a:lnTo>
                <a:lnTo>
                  <a:pt x="21" y="42"/>
                </a:lnTo>
                <a:lnTo>
                  <a:pt x="0" y="80"/>
                </a:lnTo>
                <a:lnTo>
                  <a:pt x="12" y="125"/>
                </a:lnTo>
                <a:lnTo>
                  <a:pt x="48" y="152"/>
                </a:lnTo>
                <a:lnTo>
                  <a:pt x="86" y="152"/>
                </a:lnTo>
                <a:lnTo>
                  <a:pt x="114" y="126"/>
                </a:lnTo>
                <a:lnTo>
                  <a:pt x="122" y="87"/>
                </a:lnTo>
                <a:lnTo>
                  <a:pt x="126" y="50"/>
                </a:lnTo>
                <a:close/>
              </a:path>
            </a:pathLst>
          </a:cu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900">
              <a:solidFill>
                <a:sysClr val="windowText" lastClr="000000"/>
              </a:solidFill>
              <a:latin typeface="Calibri" panose="020F0502020204030204"/>
              <a:ea typeface="等线" panose="02010600030101010101" pitchFamily="2" charset="-122"/>
            </a:endParaRPr>
          </a:p>
        </p:txBody>
      </p:sp>
      <p:sp>
        <p:nvSpPr>
          <p:cNvPr id="112" name="Freeform 44">
            <a:extLst>
              <a:ext uri="{FF2B5EF4-FFF2-40B4-BE49-F238E27FC236}">
                <a16:creationId xmlns="" xmlns:a16="http://schemas.microsoft.com/office/drawing/2014/main" id="{5EB5DAD8-BA02-403E-8E36-FC0A6E911952}"/>
              </a:ext>
            </a:extLst>
          </p:cNvPr>
          <p:cNvSpPr>
            <a:spLocks/>
          </p:cNvSpPr>
          <p:nvPr/>
        </p:nvSpPr>
        <p:spPr bwMode="auto">
          <a:xfrm>
            <a:off x="2197709" y="4731395"/>
            <a:ext cx="21551" cy="19157"/>
          </a:xfrm>
          <a:custGeom>
            <a:avLst/>
            <a:gdLst>
              <a:gd name="T0" fmla="*/ 0 w 92"/>
              <a:gd name="T1" fmla="*/ 6 h 80"/>
              <a:gd name="T2" fmla="*/ 9 w 92"/>
              <a:gd name="T3" fmla="*/ 16 h 80"/>
              <a:gd name="T4" fmla="*/ 18 w 92"/>
              <a:gd name="T5" fmla="*/ 7 h 80"/>
              <a:gd name="T6" fmla="*/ 7 w 92"/>
              <a:gd name="T7" fmla="*/ 0 h 80"/>
              <a:gd name="T8" fmla="*/ 0 w 92"/>
              <a:gd name="T9" fmla="*/ 6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80">
                <a:moveTo>
                  <a:pt x="0" y="29"/>
                </a:moveTo>
                <a:lnTo>
                  <a:pt x="45" y="80"/>
                </a:lnTo>
                <a:lnTo>
                  <a:pt x="92" y="35"/>
                </a:lnTo>
                <a:lnTo>
                  <a:pt x="35" y="0"/>
                </a:lnTo>
                <a:lnTo>
                  <a:pt x="0" y="29"/>
                </a:lnTo>
                <a:close/>
              </a:path>
            </a:pathLst>
          </a:cu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900">
              <a:solidFill>
                <a:sysClr val="windowText" lastClr="000000"/>
              </a:solidFill>
              <a:latin typeface="Calibri" panose="020F0502020204030204"/>
              <a:ea typeface="等线" panose="02010600030101010101" pitchFamily="2" charset="-122"/>
            </a:endParaRPr>
          </a:p>
        </p:txBody>
      </p:sp>
      <p:grpSp>
        <p:nvGrpSpPr>
          <p:cNvPr id="113" name="Group 293">
            <a:extLst>
              <a:ext uri="{FF2B5EF4-FFF2-40B4-BE49-F238E27FC236}">
                <a16:creationId xmlns="" xmlns:a16="http://schemas.microsoft.com/office/drawing/2014/main" id="{28620DA4-A8CE-4799-A4FC-6D5FD665FD09}"/>
              </a:ext>
            </a:extLst>
          </p:cNvPr>
          <p:cNvGrpSpPr>
            <a:grpSpLocks/>
          </p:cNvGrpSpPr>
          <p:nvPr/>
        </p:nvGrpSpPr>
        <p:grpSpPr bwMode="auto">
          <a:xfrm>
            <a:off x="723246" y="5123847"/>
            <a:ext cx="363404" cy="704240"/>
            <a:chOff x="507" y="3356"/>
            <a:chExt cx="223" cy="469"/>
          </a:xfrm>
          <a:solidFill>
            <a:schemeClr val="bg1">
              <a:lumMod val="75000"/>
            </a:schemeClr>
          </a:solidFill>
        </p:grpSpPr>
        <p:sp>
          <p:nvSpPr>
            <p:cNvPr id="114" name="Freeform 33">
              <a:extLst>
                <a:ext uri="{FF2B5EF4-FFF2-40B4-BE49-F238E27FC236}">
                  <a16:creationId xmlns="" xmlns:a16="http://schemas.microsoft.com/office/drawing/2014/main" id="{B8D9EC94-690B-42E0-9BDE-FD63B73A018C}"/>
                </a:ext>
              </a:extLst>
            </p:cNvPr>
            <p:cNvSpPr>
              <a:spLocks/>
            </p:cNvSpPr>
            <p:nvPr/>
          </p:nvSpPr>
          <p:spPr bwMode="auto">
            <a:xfrm>
              <a:off x="563" y="3436"/>
              <a:ext cx="13" cy="20"/>
            </a:xfrm>
            <a:custGeom>
              <a:avLst/>
              <a:gdLst>
                <a:gd name="T0" fmla="*/ 1 w 68"/>
                <a:gd name="T1" fmla="*/ 8 h 102"/>
                <a:gd name="T2" fmla="*/ 2 w 68"/>
                <a:gd name="T3" fmla="*/ 6 h 102"/>
                <a:gd name="T4" fmla="*/ 0 w 68"/>
                <a:gd name="T5" fmla="*/ 3 h 102"/>
                <a:gd name="T6" fmla="*/ 3 w 68"/>
                <a:gd name="T7" fmla="*/ 0 h 102"/>
                <a:gd name="T8" fmla="*/ 6 w 68"/>
                <a:gd name="T9" fmla="*/ 3 h 102"/>
                <a:gd name="T10" fmla="*/ 5 w 68"/>
                <a:gd name="T11" fmla="*/ 8 h 102"/>
                <a:gd name="T12" fmla="*/ 1 w 68"/>
                <a:gd name="T13" fmla="*/ 8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02">
                  <a:moveTo>
                    <a:pt x="24" y="102"/>
                  </a:moveTo>
                  <a:lnTo>
                    <a:pt x="0" y="73"/>
                  </a:lnTo>
                  <a:lnTo>
                    <a:pt x="9" y="29"/>
                  </a:lnTo>
                  <a:lnTo>
                    <a:pt x="26" y="1"/>
                  </a:lnTo>
                  <a:lnTo>
                    <a:pt x="50" y="0"/>
                  </a:lnTo>
                  <a:lnTo>
                    <a:pt x="68" y="34"/>
                  </a:lnTo>
                  <a:lnTo>
                    <a:pt x="56" y="84"/>
                  </a:lnTo>
                  <a:lnTo>
                    <a:pt x="24" y="10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200">
                <a:solidFill>
                  <a:sysClr val="windowText" lastClr="000000"/>
                </a:solidFill>
                <a:latin typeface="Arial" panose="020B0604020202020204" pitchFamily="34" charset="0"/>
                <a:ea typeface="等线" panose="02010600030101010101" pitchFamily="2" charset="-122"/>
                <a:cs typeface="Arial" panose="020B0604020202020204" pitchFamily="34" charset="0"/>
              </a:endParaRPr>
            </a:p>
          </p:txBody>
        </p:sp>
        <p:sp>
          <p:nvSpPr>
            <p:cNvPr id="115" name="Freeform 33">
              <a:extLst>
                <a:ext uri="{FF2B5EF4-FFF2-40B4-BE49-F238E27FC236}">
                  <a16:creationId xmlns="" xmlns:a16="http://schemas.microsoft.com/office/drawing/2014/main" id="{2183BF07-85D5-4769-A843-611FBD3B1E4A}"/>
                </a:ext>
              </a:extLst>
            </p:cNvPr>
            <p:cNvSpPr>
              <a:spLocks/>
            </p:cNvSpPr>
            <p:nvPr/>
          </p:nvSpPr>
          <p:spPr bwMode="auto">
            <a:xfrm>
              <a:off x="625" y="3480"/>
              <a:ext cx="15" cy="16"/>
            </a:xfrm>
            <a:custGeom>
              <a:avLst/>
              <a:gdLst>
                <a:gd name="T0" fmla="*/ 1 w 74"/>
                <a:gd name="T1" fmla="*/ 8 h 82"/>
                <a:gd name="T2" fmla="*/ 2 w 74"/>
                <a:gd name="T3" fmla="*/ 6 h 82"/>
                <a:gd name="T4" fmla="*/ 0 w 74"/>
                <a:gd name="T5" fmla="*/ 3 h 82"/>
                <a:gd name="T6" fmla="*/ 3 w 74"/>
                <a:gd name="T7" fmla="*/ 0 h 82"/>
                <a:gd name="T8" fmla="*/ 6 w 74"/>
                <a:gd name="T9" fmla="*/ 3 h 82"/>
                <a:gd name="T10" fmla="*/ 5 w 74"/>
                <a:gd name="T11" fmla="*/ 8 h 82"/>
                <a:gd name="T12" fmla="*/ 1 w 74"/>
                <a:gd name="T13" fmla="*/ 8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82">
                  <a:moveTo>
                    <a:pt x="24" y="82"/>
                  </a:moveTo>
                  <a:lnTo>
                    <a:pt x="3" y="74"/>
                  </a:lnTo>
                  <a:lnTo>
                    <a:pt x="0" y="53"/>
                  </a:lnTo>
                  <a:lnTo>
                    <a:pt x="9" y="9"/>
                  </a:lnTo>
                  <a:lnTo>
                    <a:pt x="32" y="0"/>
                  </a:lnTo>
                  <a:lnTo>
                    <a:pt x="50" y="0"/>
                  </a:lnTo>
                  <a:lnTo>
                    <a:pt x="68" y="14"/>
                  </a:lnTo>
                  <a:lnTo>
                    <a:pt x="74" y="45"/>
                  </a:lnTo>
                  <a:lnTo>
                    <a:pt x="59" y="78"/>
                  </a:lnTo>
                  <a:lnTo>
                    <a:pt x="24" y="8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200">
                <a:solidFill>
                  <a:sysClr val="windowText" lastClr="000000"/>
                </a:solidFill>
                <a:latin typeface="Arial" panose="020B0604020202020204" pitchFamily="34" charset="0"/>
                <a:ea typeface="等线" panose="02010600030101010101" pitchFamily="2" charset="-122"/>
                <a:cs typeface="Arial" panose="020B0604020202020204" pitchFamily="34" charset="0"/>
              </a:endParaRPr>
            </a:p>
          </p:txBody>
        </p:sp>
        <p:sp>
          <p:nvSpPr>
            <p:cNvPr id="116" name="Freeform 33">
              <a:extLst>
                <a:ext uri="{FF2B5EF4-FFF2-40B4-BE49-F238E27FC236}">
                  <a16:creationId xmlns="" xmlns:a16="http://schemas.microsoft.com/office/drawing/2014/main" id="{63B7B40D-A187-4F57-AE70-17D24570488C}"/>
                </a:ext>
              </a:extLst>
            </p:cNvPr>
            <p:cNvSpPr>
              <a:spLocks/>
            </p:cNvSpPr>
            <p:nvPr/>
          </p:nvSpPr>
          <p:spPr bwMode="auto">
            <a:xfrm>
              <a:off x="532" y="3356"/>
              <a:ext cx="18" cy="21"/>
            </a:xfrm>
            <a:custGeom>
              <a:avLst/>
              <a:gdLst>
                <a:gd name="T0" fmla="*/ 1 w 91"/>
                <a:gd name="T1" fmla="*/ 9 h 106"/>
                <a:gd name="T2" fmla="*/ 2 w 91"/>
                <a:gd name="T3" fmla="*/ 7 h 106"/>
                <a:gd name="T4" fmla="*/ 0 w 91"/>
                <a:gd name="T5" fmla="*/ 3 h 106"/>
                <a:gd name="T6" fmla="*/ 3 w 91"/>
                <a:gd name="T7" fmla="*/ 0 h 106"/>
                <a:gd name="T8" fmla="*/ 6 w 91"/>
                <a:gd name="T9" fmla="*/ 3 h 106"/>
                <a:gd name="T10" fmla="*/ 5 w 91"/>
                <a:gd name="T11" fmla="*/ 8 h 106"/>
                <a:gd name="T12" fmla="*/ 1 w 91"/>
                <a:gd name="T13" fmla="*/ 9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106">
                  <a:moveTo>
                    <a:pt x="24" y="102"/>
                  </a:moveTo>
                  <a:lnTo>
                    <a:pt x="0" y="73"/>
                  </a:lnTo>
                  <a:lnTo>
                    <a:pt x="9" y="29"/>
                  </a:lnTo>
                  <a:lnTo>
                    <a:pt x="26" y="1"/>
                  </a:lnTo>
                  <a:lnTo>
                    <a:pt x="50" y="0"/>
                  </a:lnTo>
                  <a:lnTo>
                    <a:pt x="87" y="25"/>
                  </a:lnTo>
                  <a:lnTo>
                    <a:pt x="91" y="59"/>
                  </a:lnTo>
                  <a:lnTo>
                    <a:pt x="84" y="82"/>
                  </a:lnTo>
                  <a:lnTo>
                    <a:pt x="55" y="106"/>
                  </a:lnTo>
                  <a:lnTo>
                    <a:pt x="24" y="10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200">
                <a:solidFill>
                  <a:sysClr val="windowText" lastClr="000000"/>
                </a:solidFill>
                <a:latin typeface="Arial" panose="020B0604020202020204" pitchFamily="34" charset="0"/>
                <a:ea typeface="等线" panose="02010600030101010101" pitchFamily="2" charset="-122"/>
                <a:cs typeface="Arial" panose="020B0604020202020204" pitchFamily="34" charset="0"/>
              </a:endParaRPr>
            </a:p>
          </p:txBody>
        </p:sp>
        <p:sp>
          <p:nvSpPr>
            <p:cNvPr id="117" name="Freeform 33">
              <a:extLst>
                <a:ext uri="{FF2B5EF4-FFF2-40B4-BE49-F238E27FC236}">
                  <a16:creationId xmlns="" xmlns:a16="http://schemas.microsoft.com/office/drawing/2014/main" id="{340C3AC0-EEBA-4FB6-8E40-D81F8B4B8593}"/>
                </a:ext>
              </a:extLst>
            </p:cNvPr>
            <p:cNvSpPr>
              <a:spLocks/>
            </p:cNvSpPr>
            <p:nvPr/>
          </p:nvSpPr>
          <p:spPr bwMode="auto">
            <a:xfrm>
              <a:off x="553" y="3482"/>
              <a:ext cx="11" cy="16"/>
            </a:xfrm>
            <a:custGeom>
              <a:avLst/>
              <a:gdLst>
                <a:gd name="T0" fmla="*/ 1 w 56"/>
                <a:gd name="T1" fmla="*/ 9 h 78"/>
                <a:gd name="T2" fmla="*/ 2 w 56"/>
                <a:gd name="T3" fmla="*/ 7 h 78"/>
                <a:gd name="T4" fmla="*/ 0 w 56"/>
                <a:gd name="T5" fmla="*/ 3 h 78"/>
                <a:gd name="T6" fmla="*/ 3 w 56"/>
                <a:gd name="T7" fmla="*/ 0 h 78"/>
                <a:gd name="T8" fmla="*/ 6 w 56"/>
                <a:gd name="T9" fmla="*/ 3 h 78"/>
                <a:gd name="T10" fmla="*/ 5 w 56"/>
                <a:gd name="T11" fmla="*/ 8 h 78"/>
                <a:gd name="T12" fmla="*/ 1 w 56"/>
                <a:gd name="T13" fmla="*/ 9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78">
                  <a:moveTo>
                    <a:pt x="24" y="76"/>
                  </a:moveTo>
                  <a:lnTo>
                    <a:pt x="4" y="68"/>
                  </a:lnTo>
                  <a:lnTo>
                    <a:pt x="0" y="47"/>
                  </a:lnTo>
                  <a:lnTo>
                    <a:pt x="7" y="9"/>
                  </a:lnTo>
                  <a:lnTo>
                    <a:pt x="31" y="0"/>
                  </a:lnTo>
                  <a:lnTo>
                    <a:pt x="45" y="11"/>
                  </a:lnTo>
                  <a:lnTo>
                    <a:pt x="55" y="26"/>
                  </a:lnTo>
                  <a:lnTo>
                    <a:pt x="56" y="58"/>
                  </a:lnTo>
                  <a:lnTo>
                    <a:pt x="46" y="78"/>
                  </a:lnTo>
                  <a:lnTo>
                    <a:pt x="24" y="7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200">
                <a:solidFill>
                  <a:sysClr val="windowText" lastClr="000000"/>
                </a:solidFill>
                <a:latin typeface="Arial" panose="020B0604020202020204" pitchFamily="34" charset="0"/>
                <a:ea typeface="等线" panose="02010600030101010101" pitchFamily="2" charset="-122"/>
                <a:cs typeface="Arial" panose="020B0604020202020204" pitchFamily="34" charset="0"/>
              </a:endParaRPr>
            </a:p>
          </p:txBody>
        </p:sp>
        <p:sp>
          <p:nvSpPr>
            <p:cNvPr id="118" name="Freeform 33">
              <a:extLst>
                <a:ext uri="{FF2B5EF4-FFF2-40B4-BE49-F238E27FC236}">
                  <a16:creationId xmlns="" xmlns:a16="http://schemas.microsoft.com/office/drawing/2014/main" id="{5DA821E7-3BE3-4193-94E3-5437CCBDC710}"/>
                </a:ext>
              </a:extLst>
            </p:cNvPr>
            <p:cNvSpPr>
              <a:spLocks/>
            </p:cNvSpPr>
            <p:nvPr/>
          </p:nvSpPr>
          <p:spPr bwMode="auto">
            <a:xfrm>
              <a:off x="561" y="3521"/>
              <a:ext cx="12" cy="17"/>
            </a:xfrm>
            <a:custGeom>
              <a:avLst/>
              <a:gdLst>
                <a:gd name="T0" fmla="*/ 1 w 60"/>
                <a:gd name="T1" fmla="*/ 9 h 85"/>
                <a:gd name="T2" fmla="*/ 2 w 60"/>
                <a:gd name="T3" fmla="*/ 7 h 85"/>
                <a:gd name="T4" fmla="*/ 0 w 60"/>
                <a:gd name="T5" fmla="*/ 3 h 85"/>
                <a:gd name="T6" fmla="*/ 3 w 60"/>
                <a:gd name="T7" fmla="*/ 0 h 85"/>
                <a:gd name="T8" fmla="*/ 6 w 60"/>
                <a:gd name="T9" fmla="*/ 3 h 85"/>
                <a:gd name="T10" fmla="*/ 5 w 60"/>
                <a:gd name="T11" fmla="*/ 8 h 85"/>
                <a:gd name="T12" fmla="*/ 1 w 60"/>
                <a:gd name="T13" fmla="*/ 9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85">
                  <a:moveTo>
                    <a:pt x="22" y="85"/>
                  </a:moveTo>
                  <a:lnTo>
                    <a:pt x="1" y="74"/>
                  </a:lnTo>
                  <a:lnTo>
                    <a:pt x="0" y="47"/>
                  </a:lnTo>
                  <a:lnTo>
                    <a:pt x="3" y="19"/>
                  </a:lnTo>
                  <a:lnTo>
                    <a:pt x="31" y="0"/>
                  </a:lnTo>
                  <a:lnTo>
                    <a:pt x="52" y="18"/>
                  </a:lnTo>
                  <a:lnTo>
                    <a:pt x="60" y="42"/>
                  </a:lnTo>
                  <a:lnTo>
                    <a:pt x="58" y="67"/>
                  </a:lnTo>
                  <a:lnTo>
                    <a:pt x="46" y="78"/>
                  </a:lnTo>
                  <a:lnTo>
                    <a:pt x="22" y="8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200">
                <a:solidFill>
                  <a:sysClr val="windowText" lastClr="000000"/>
                </a:solidFill>
                <a:latin typeface="Arial" panose="020B0604020202020204" pitchFamily="34" charset="0"/>
                <a:ea typeface="等线" panose="02010600030101010101" pitchFamily="2" charset="-122"/>
                <a:cs typeface="Arial" panose="020B0604020202020204" pitchFamily="34" charset="0"/>
              </a:endParaRPr>
            </a:p>
          </p:txBody>
        </p:sp>
        <p:sp>
          <p:nvSpPr>
            <p:cNvPr id="119" name="Freeform 33">
              <a:extLst>
                <a:ext uri="{FF2B5EF4-FFF2-40B4-BE49-F238E27FC236}">
                  <a16:creationId xmlns="" xmlns:a16="http://schemas.microsoft.com/office/drawing/2014/main" id="{30BB82B0-71AC-4CEA-8ADD-145FF5D72FFA}"/>
                </a:ext>
              </a:extLst>
            </p:cNvPr>
            <p:cNvSpPr>
              <a:spLocks/>
            </p:cNvSpPr>
            <p:nvPr/>
          </p:nvSpPr>
          <p:spPr bwMode="auto">
            <a:xfrm>
              <a:off x="660" y="3454"/>
              <a:ext cx="12" cy="15"/>
            </a:xfrm>
            <a:custGeom>
              <a:avLst/>
              <a:gdLst>
                <a:gd name="T0" fmla="*/ 1 w 60"/>
                <a:gd name="T1" fmla="*/ 9 h 72"/>
                <a:gd name="T2" fmla="*/ 2 w 60"/>
                <a:gd name="T3" fmla="*/ 7 h 72"/>
                <a:gd name="T4" fmla="*/ 0 w 60"/>
                <a:gd name="T5" fmla="*/ 3 h 72"/>
                <a:gd name="T6" fmla="*/ 3 w 60"/>
                <a:gd name="T7" fmla="*/ 0 h 72"/>
                <a:gd name="T8" fmla="*/ 6 w 60"/>
                <a:gd name="T9" fmla="*/ 3 h 72"/>
                <a:gd name="T10" fmla="*/ 5 w 60"/>
                <a:gd name="T11" fmla="*/ 8 h 72"/>
                <a:gd name="T12" fmla="*/ 1 w 60"/>
                <a:gd name="T13" fmla="*/ 9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72">
                  <a:moveTo>
                    <a:pt x="27" y="72"/>
                  </a:moveTo>
                  <a:lnTo>
                    <a:pt x="7" y="62"/>
                  </a:lnTo>
                  <a:lnTo>
                    <a:pt x="0" y="38"/>
                  </a:lnTo>
                  <a:lnTo>
                    <a:pt x="3" y="10"/>
                  </a:lnTo>
                  <a:lnTo>
                    <a:pt x="33" y="0"/>
                  </a:lnTo>
                  <a:lnTo>
                    <a:pt x="52" y="9"/>
                  </a:lnTo>
                  <a:lnTo>
                    <a:pt x="60" y="33"/>
                  </a:lnTo>
                  <a:lnTo>
                    <a:pt x="58" y="58"/>
                  </a:lnTo>
                  <a:lnTo>
                    <a:pt x="46" y="69"/>
                  </a:lnTo>
                  <a:lnTo>
                    <a:pt x="27" y="7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200">
                <a:solidFill>
                  <a:sysClr val="windowText" lastClr="000000"/>
                </a:solidFill>
                <a:latin typeface="Arial" panose="020B0604020202020204" pitchFamily="34" charset="0"/>
                <a:ea typeface="等线" panose="02010600030101010101" pitchFamily="2" charset="-122"/>
                <a:cs typeface="Arial" panose="020B0604020202020204" pitchFamily="34" charset="0"/>
              </a:endParaRPr>
            </a:p>
          </p:txBody>
        </p:sp>
        <p:sp>
          <p:nvSpPr>
            <p:cNvPr id="120" name="Freeform 33">
              <a:extLst>
                <a:ext uri="{FF2B5EF4-FFF2-40B4-BE49-F238E27FC236}">
                  <a16:creationId xmlns="" xmlns:a16="http://schemas.microsoft.com/office/drawing/2014/main" id="{1464814C-CFE5-4128-8332-B7896A7DA42C}"/>
                </a:ext>
              </a:extLst>
            </p:cNvPr>
            <p:cNvSpPr>
              <a:spLocks/>
            </p:cNvSpPr>
            <p:nvPr/>
          </p:nvSpPr>
          <p:spPr bwMode="auto">
            <a:xfrm>
              <a:off x="575" y="3509"/>
              <a:ext cx="11" cy="12"/>
            </a:xfrm>
            <a:custGeom>
              <a:avLst/>
              <a:gdLst>
                <a:gd name="T0" fmla="*/ 1 w 58"/>
                <a:gd name="T1" fmla="*/ 8 h 63"/>
                <a:gd name="T2" fmla="*/ 2 w 58"/>
                <a:gd name="T3" fmla="*/ 6 h 63"/>
                <a:gd name="T4" fmla="*/ 0 w 58"/>
                <a:gd name="T5" fmla="*/ 2 h 63"/>
                <a:gd name="T6" fmla="*/ 3 w 58"/>
                <a:gd name="T7" fmla="*/ 0 h 63"/>
                <a:gd name="T8" fmla="*/ 6 w 58"/>
                <a:gd name="T9" fmla="*/ 3 h 63"/>
                <a:gd name="T10" fmla="*/ 5 w 58"/>
                <a:gd name="T11" fmla="*/ 8 h 63"/>
                <a:gd name="T12" fmla="*/ 1 w 58"/>
                <a:gd name="T13" fmla="*/ 8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63">
                  <a:moveTo>
                    <a:pt x="24" y="61"/>
                  </a:moveTo>
                  <a:lnTo>
                    <a:pt x="4" y="53"/>
                  </a:lnTo>
                  <a:lnTo>
                    <a:pt x="0" y="32"/>
                  </a:lnTo>
                  <a:lnTo>
                    <a:pt x="11" y="10"/>
                  </a:lnTo>
                  <a:lnTo>
                    <a:pt x="26" y="0"/>
                  </a:lnTo>
                  <a:lnTo>
                    <a:pt x="47" y="1"/>
                  </a:lnTo>
                  <a:lnTo>
                    <a:pt x="58" y="16"/>
                  </a:lnTo>
                  <a:lnTo>
                    <a:pt x="56" y="43"/>
                  </a:lnTo>
                  <a:lnTo>
                    <a:pt x="46" y="63"/>
                  </a:lnTo>
                  <a:lnTo>
                    <a:pt x="24" y="6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200">
                <a:solidFill>
                  <a:sysClr val="windowText" lastClr="000000"/>
                </a:solidFill>
                <a:latin typeface="Arial" panose="020B0604020202020204" pitchFamily="34" charset="0"/>
                <a:ea typeface="等线" panose="02010600030101010101" pitchFamily="2" charset="-122"/>
                <a:cs typeface="Arial" panose="020B0604020202020204" pitchFamily="34" charset="0"/>
              </a:endParaRPr>
            </a:p>
          </p:txBody>
        </p:sp>
        <p:sp>
          <p:nvSpPr>
            <p:cNvPr id="121" name="Freeform 33">
              <a:extLst>
                <a:ext uri="{FF2B5EF4-FFF2-40B4-BE49-F238E27FC236}">
                  <a16:creationId xmlns="" xmlns:a16="http://schemas.microsoft.com/office/drawing/2014/main" id="{7491A9B9-B621-4671-96E1-CF0BB58DA6EA}"/>
                </a:ext>
              </a:extLst>
            </p:cNvPr>
            <p:cNvSpPr>
              <a:spLocks/>
            </p:cNvSpPr>
            <p:nvPr/>
          </p:nvSpPr>
          <p:spPr bwMode="auto">
            <a:xfrm>
              <a:off x="528" y="3412"/>
              <a:ext cx="12" cy="14"/>
            </a:xfrm>
            <a:custGeom>
              <a:avLst/>
              <a:gdLst>
                <a:gd name="T0" fmla="*/ 1 w 60"/>
                <a:gd name="T1" fmla="*/ 8 h 72"/>
                <a:gd name="T2" fmla="*/ 2 w 60"/>
                <a:gd name="T3" fmla="*/ 6 h 72"/>
                <a:gd name="T4" fmla="*/ 0 w 60"/>
                <a:gd name="T5" fmla="*/ 3 h 72"/>
                <a:gd name="T6" fmla="*/ 3 w 60"/>
                <a:gd name="T7" fmla="*/ 0 h 72"/>
                <a:gd name="T8" fmla="*/ 6 w 60"/>
                <a:gd name="T9" fmla="*/ 3 h 72"/>
                <a:gd name="T10" fmla="*/ 5 w 60"/>
                <a:gd name="T11" fmla="*/ 8 h 72"/>
                <a:gd name="T12" fmla="*/ 1 w 60"/>
                <a:gd name="T13" fmla="*/ 8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72">
                  <a:moveTo>
                    <a:pt x="16" y="68"/>
                  </a:moveTo>
                  <a:lnTo>
                    <a:pt x="4" y="53"/>
                  </a:lnTo>
                  <a:lnTo>
                    <a:pt x="0" y="32"/>
                  </a:lnTo>
                  <a:lnTo>
                    <a:pt x="1" y="11"/>
                  </a:lnTo>
                  <a:lnTo>
                    <a:pt x="26" y="0"/>
                  </a:lnTo>
                  <a:lnTo>
                    <a:pt x="47" y="1"/>
                  </a:lnTo>
                  <a:lnTo>
                    <a:pt x="60" y="18"/>
                  </a:lnTo>
                  <a:lnTo>
                    <a:pt x="58" y="60"/>
                  </a:lnTo>
                  <a:lnTo>
                    <a:pt x="40" y="72"/>
                  </a:lnTo>
                  <a:lnTo>
                    <a:pt x="16" y="6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200">
                <a:solidFill>
                  <a:sysClr val="windowText" lastClr="000000"/>
                </a:solidFill>
                <a:latin typeface="Arial" panose="020B0604020202020204" pitchFamily="34" charset="0"/>
                <a:ea typeface="等线" panose="02010600030101010101" pitchFamily="2" charset="-122"/>
                <a:cs typeface="Arial" panose="020B0604020202020204" pitchFamily="34" charset="0"/>
              </a:endParaRPr>
            </a:p>
          </p:txBody>
        </p:sp>
        <p:sp>
          <p:nvSpPr>
            <p:cNvPr id="122" name="Freeform 33">
              <a:extLst>
                <a:ext uri="{FF2B5EF4-FFF2-40B4-BE49-F238E27FC236}">
                  <a16:creationId xmlns="" xmlns:a16="http://schemas.microsoft.com/office/drawing/2014/main" id="{7C99AA27-FA06-4F69-9639-80F16A71639F}"/>
                </a:ext>
              </a:extLst>
            </p:cNvPr>
            <p:cNvSpPr>
              <a:spLocks/>
            </p:cNvSpPr>
            <p:nvPr/>
          </p:nvSpPr>
          <p:spPr bwMode="auto">
            <a:xfrm>
              <a:off x="603" y="3524"/>
              <a:ext cx="11" cy="13"/>
            </a:xfrm>
            <a:custGeom>
              <a:avLst/>
              <a:gdLst>
                <a:gd name="T0" fmla="*/ 1 w 58"/>
                <a:gd name="T1" fmla="*/ 9 h 63"/>
                <a:gd name="T2" fmla="*/ 2 w 58"/>
                <a:gd name="T3" fmla="*/ 7 h 63"/>
                <a:gd name="T4" fmla="*/ 0 w 58"/>
                <a:gd name="T5" fmla="*/ 3 h 63"/>
                <a:gd name="T6" fmla="*/ 3 w 58"/>
                <a:gd name="T7" fmla="*/ 0 h 63"/>
                <a:gd name="T8" fmla="*/ 6 w 58"/>
                <a:gd name="T9" fmla="*/ 3 h 63"/>
                <a:gd name="T10" fmla="*/ 5 w 58"/>
                <a:gd name="T11" fmla="*/ 8 h 63"/>
                <a:gd name="T12" fmla="*/ 1 w 58"/>
                <a:gd name="T13" fmla="*/ 9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63">
                  <a:moveTo>
                    <a:pt x="24" y="61"/>
                  </a:moveTo>
                  <a:lnTo>
                    <a:pt x="4" y="53"/>
                  </a:lnTo>
                  <a:lnTo>
                    <a:pt x="0" y="32"/>
                  </a:lnTo>
                  <a:lnTo>
                    <a:pt x="11" y="10"/>
                  </a:lnTo>
                  <a:lnTo>
                    <a:pt x="26" y="0"/>
                  </a:lnTo>
                  <a:lnTo>
                    <a:pt x="47" y="1"/>
                  </a:lnTo>
                  <a:lnTo>
                    <a:pt x="58" y="16"/>
                  </a:lnTo>
                  <a:lnTo>
                    <a:pt x="56" y="43"/>
                  </a:lnTo>
                  <a:lnTo>
                    <a:pt x="46" y="63"/>
                  </a:lnTo>
                  <a:lnTo>
                    <a:pt x="24" y="6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200">
                <a:solidFill>
                  <a:sysClr val="windowText" lastClr="000000"/>
                </a:solidFill>
                <a:latin typeface="Arial" panose="020B0604020202020204" pitchFamily="34" charset="0"/>
                <a:ea typeface="等线" panose="02010600030101010101" pitchFamily="2" charset="-122"/>
                <a:cs typeface="Arial" panose="020B0604020202020204" pitchFamily="34" charset="0"/>
              </a:endParaRPr>
            </a:p>
          </p:txBody>
        </p:sp>
        <p:sp>
          <p:nvSpPr>
            <p:cNvPr id="123" name="Freeform 33">
              <a:extLst>
                <a:ext uri="{FF2B5EF4-FFF2-40B4-BE49-F238E27FC236}">
                  <a16:creationId xmlns="" xmlns:a16="http://schemas.microsoft.com/office/drawing/2014/main" id="{2EA21580-DE24-4DDF-977B-4DB35637F8C2}"/>
                </a:ext>
              </a:extLst>
            </p:cNvPr>
            <p:cNvSpPr>
              <a:spLocks/>
            </p:cNvSpPr>
            <p:nvPr/>
          </p:nvSpPr>
          <p:spPr bwMode="auto">
            <a:xfrm>
              <a:off x="626" y="3429"/>
              <a:ext cx="12" cy="12"/>
            </a:xfrm>
            <a:custGeom>
              <a:avLst/>
              <a:gdLst>
                <a:gd name="T0" fmla="*/ 1 w 58"/>
                <a:gd name="T1" fmla="*/ 8 h 63"/>
                <a:gd name="T2" fmla="*/ 2 w 58"/>
                <a:gd name="T3" fmla="*/ 6 h 63"/>
                <a:gd name="T4" fmla="*/ 0 w 58"/>
                <a:gd name="T5" fmla="*/ 2 h 63"/>
                <a:gd name="T6" fmla="*/ 3 w 58"/>
                <a:gd name="T7" fmla="*/ 0 h 63"/>
                <a:gd name="T8" fmla="*/ 6 w 58"/>
                <a:gd name="T9" fmla="*/ 3 h 63"/>
                <a:gd name="T10" fmla="*/ 5 w 58"/>
                <a:gd name="T11" fmla="*/ 8 h 63"/>
                <a:gd name="T12" fmla="*/ 1 w 58"/>
                <a:gd name="T13" fmla="*/ 8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63">
                  <a:moveTo>
                    <a:pt x="24" y="61"/>
                  </a:moveTo>
                  <a:lnTo>
                    <a:pt x="4" y="53"/>
                  </a:lnTo>
                  <a:lnTo>
                    <a:pt x="0" y="32"/>
                  </a:lnTo>
                  <a:lnTo>
                    <a:pt x="11" y="10"/>
                  </a:lnTo>
                  <a:lnTo>
                    <a:pt x="26" y="0"/>
                  </a:lnTo>
                  <a:lnTo>
                    <a:pt x="47" y="1"/>
                  </a:lnTo>
                  <a:lnTo>
                    <a:pt x="58" y="16"/>
                  </a:lnTo>
                  <a:lnTo>
                    <a:pt x="56" y="43"/>
                  </a:lnTo>
                  <a:lnTo>
                    <a:pt x="46" y="63"/>
                  </a:lnTo>
                  <a:lnTo>
                    <a:pt x="24" y="6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200">
                <a:solidFill>
                  <a:sysClr val="windowText" lastClr="000000"/>
                </a:solidFill>
                <a:latin typeface="Arial" panose="020B0604020202020204" pitchFamily="34" charset="0"/>
                <a:ea typeface="等线" panose="02010600030101010101" pitchFamily="2" charset="-122"/>
                <a:cs typeface="Arial" panose="020B0604020202020204" pitchFamily="34" charset="0"/>
              </a:endParaRPr>
            </a:p>
          </p:txBody>
        </p:sp>
        <p:sp>
          <p:nvSpPr>
            <p:cNvPr id="124" name="Freeform 33">
              <a:extLst>
                <a:ext uri="{FF2B5EF4-FFF2-40B4-BE49-F238E27FC236}">
                  <a16:creationId xmlns="" xmlns:a16="http://schemas.microsoft.com/office/drawing/2014/main" id="{A7B9AABA-5312-4766-A0C6-5273EA82AADE}"/>
                </a:ext>
              </a:extLst>
            </p:cNvPr>
            <p:cNvSpPr>
              <a:spLocks/>
            </p:cNvSpPr>
            <p:nvPr/>
          </p:nvSpPr>
          <p:spPr bwMode="auto">
            <a:xfrm>
              <a:off x="507" y="3440"/>
              <a:ext cx="11" cy="12"/>
            </a:xfrm>
            <a:custGeom>
              <a:avLst/>
              <a:gdLst>
                <a:gd name="T0" fmla="*/ 1 w 55"/>
                <a:gd name="T1" fmla="*/ 8 h 63"/>
                <a:gd name="T2" fmla="*/ 2 w 55"/>
                <a:gd name="T3" fmla="*/ 6 h 63"/>
                <a:gd name="T4" fmla="*/ 0 w 55"/>
                <a:gd name="T5" fmla="*/ 2 h 63"/>
                <a:gd name="T6" fmla="*/ 3 w 55"/>
                <a:gd name="T7" fmla="*/ 0 h 63"/>
                <a:gd name="T8" fmla="*/ 6 w 55"/>
                <a:gd name="T9" fmla="*/ 3 h 63"/>
                <a:gd name="T10" fmla="*/ 5 w 55"/>
                <a:gd name="T11" fmla="*/ 8 h 63"/>
                <a:gd name="T12" fmla="*/ 1 w 55"/>
                <a:gd name="T13" fmla="*/ 8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63">
                  <a:moveTo>
                    <a:pt x="24" y="61"/>
                  </a:moveTo>
                  <a:lnTo>
                    <a:pt x="4" y="53"/>
                  </a:lnTo>
                  <a:lnTo>
                    <a:pt x="0" y="32"/>
                  </a:lnTo>
                  <a:lnTo>
                    <a:pt x="11" y="10"/>
                  </a:lnTo>
                  <a:lnTo>
                    <a:pt x="26" y="0"/>
                  </a:lnTo>
                  <a:lnTo>
                    <a:pt x="43" y="5"/>
                  </a:lnTo>
                  <a:lnTo>
                    <a:pt x="51" y="24"/>
                  </a:lnTo>
                  <a:lnTo>
                    <a:pt x="55" y="44"/>
                  </a:lnTo>
                  <a:lnTo>
                    <a:pt x="46" y="63"/>
                  </a:lnTo>
                  <a:lnTo>
                    <a:pt x="24" y="6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200">
                <a:solidFill>
                  <a:sysClr val="windowText" lastClr="000000"/>
                </a:solidFill>
                <a:latin typeface="Arial" panose="020B0604020202020204" pitchFamily="34" charset="0"/>
                <a:ea typeface="等线" panose="02010600030101010101" pitchFamily="2" charset="-122"/>
                <a:cs typeface="Arial" panose="020B0604020202020204" pitchFamily="34" charset="0"/>
              </a:endParaRPr>
            </a:p>
          </p:txBody>
        </p:sp>
        <p:sp>
          <p:nvSpPr>
            <p:cNvPr id="125" name="Freeform 33">
              <a:extLst>
                <a:ext uri="{FF2B5EF4-FFF2-40B4-BE49-F238E27FC236}">
                  <a16:creationId xmlns="" xmlns:a16="http://schemas.microsoft.com/office/drawing/2014/main" id="{01D99C35-D989-4F75-BD8E-72F267C10837}"/>
                </a:ext>
              </a:extLst>
            </p:cNvPr>
            <p:cNvSpPr>
              <a:spLocks/>
            </p:cNvSpPr>
            <p:nvPr/>
          </p:nvSpPr>
          <p:spPr bwMode="auto">
            <a:xfrm>
              <a:off x="603" y="3564"/>
              <a:ext cx="15" cy="14"/>
            </a:xfrm>
            <a:custGeom>
              <a:avLst/>
              <a:gdLst>
                <a:gd name="T0" fmla="*/ 1 w 75"/>
                <a:gd name="T1" fmla="*/ 8 h 73"/>
                <a:gd name="T2" fmla="*/ 2 w 75"/>
                <a:gd name="T3" fmla="*/ 6 h 73"/>
                <a:gd name="T4" fmla="*/ 0 w 75"/>
                <a:gd name="T5" fmla="*/ 2 h 73"/>
                <a:gd name="T6" fmla="*/ 3 w 75"/>
                <a:gd name="T7" fmla="*/ 0 h 73"/>
                <a:gd name="T8" fmla="*/ 6 w 75"/>
                <a:gd name="T9" fmla="*/ 3 h 73"/>
                <a:gd name="T10" fmla="*/ 5 w 75"/>
                <a:gd name="T11" fmla="*/ 8 h 73"/>
                <a:gd name="T12" fmla="*/ 1 w 75"/>
                <a:gd name="T13" fmla="*/ 8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73">
                  <a:moveTo>
                    <a:pt x="21" y="73"/>
                  </a:moveTo>
                  <a:lnTo>
                    <a:pt x="3" y="55"/>
                  </a:lnTo>
                  <a:lnTo>
                    <a:pt x="0" y="27"/>
                  </a:lnTo>
                  <a:lnTo>
                    <a:pt x="18" y="0"/>
                  </a:lnTo>
                  <a:lnTo>
                    <a:pt x="43" y="1"/>
                  </a:lnTo>
                  <a:lnTo>
                    <a:pt x="64" y="2"/>
                  </a:lnTo>
                  <a:lnTo>
                    <a:pt x="75" y="17"/>
                  </a:lnTo>
                  <a:lnTo>
                    <a:pt x="73" y="44"/>
                  </a:lnTo>
                  <a:lnTo>
                    <a:pt x="46" y="73"/>
                  </a:lnTo>
                  <a:lnTo>
                    <a:pt x="21" y="7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200">
                <a:solidFill>
                  <a:sysClr val="windowText" lastClr="000000"/>
                </a:solidFill>
                <a:latin typeface="Arial" panose="020B0604020202020204" pitchFamily="34" charset="0"/>
                <a:ea typeface="等线" panose="02010600030101010101" pitchFamily="2" charset="-122"/>
                <a:cs typeface="Arial" panose="020B0604020202020204" pitchFamily="34" charset="0"/>
              </a:endParaRPr>
            </a:p>
          </p:txBody>
        </p:sp>
        <p:sp>
          <p:nvSpPr>
            <p:cNvPr id="126" name="Freeform 33">
              <a:extLst>
                <a:ext uri="{FF2B5EF4-FFF2-40B4-BE49-F238E27FC236}">
                  <a16:creationId xmlns="" xmlns:a16="http://schemas.microsoft.com/office/drawing/2014/main" id="{6A523444-880C-4869-B1F3-F098E1CD6A3E}"/>
                </a:ext>
              </a:extLst>
            </p:cNvPr>
            <p:cNvSpPr>
              <a:spLocks/>
            </p:cNvSpPr>
            <p:nvPr/>
          </p:nvSpPr>
          <p:spPr bwMode="auto">
            <a:xfrm>
              <a:off x="558" y="3603"/>
              <a:ext cx="13" cy="17"/>
            </a:xfrm>
            <a:custGeom>
              <a:avLst/>
              <a:gdLst>
                <a:gd name="T0" fmla="*/ 1 w 65"/>
                <a:gd name="T1" fmla="*/ 9 h 82"/>
                <a:gd name="T2" fmla="*/ 2 w 65"/>
                <a:gd name="T3" fmla="*/ 7 h 82"/>
                <a:gd name="T4" fmla="*/ 0 w 65"/>
                <a:gd name="T5" fmla="*/ 3 h 82"/>
                <a:gd name="T6" fmla="*/ 3 w 65"/>
                <a:gd name="T7" fmla="*/ 0 h 82"/>
                <a:gd name="T8" fmla="*/ 6 w 65"/>
                <a:gd name="T9" fmla="*/ 3 h 82"/>
                <a:gd name="T10" fmla="*/ 5 w 65"/>
                <a:gd name="T11" fmla="*/ 8 h 82"/>
                <a:gd name="T12" fmla="*/ 1 w 65"/>
                <a:gd name="T13" fmla="*/ 9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82">
                  <a:moveTo>
                    <a:pt x="12" y="82"/>
                  </a:moveTo>
                  <a:lnTo>
                    <a:pt x="0" y="61"/>
                  </a:lnTo>
                  <a:lnTo>
                    <a:pt x="7" y="32"/>
                  </a:lnTo>
                  <a:lnTo>
                    <a:pt x="18" y="10"/>
                  </a:lnTo>
                  <a:lnTo>
                    <a:pt x="33" y="0"/>
                  </a:lnTo>
                  <a:lnTo>
                    <a:pt x="54" y="1"/>
                  </a:lnTo>
                  <a:lnTo>
                    <a:pt x="65" y="16"/>
                  </a:lnTo>
                  <a:lnTo>
                    <a:pt x="57" y="46"/>
                  </a:lnTo>
                  <a:lnTo>
                    <a:pt x="37" y="76"/>
                  </a:lnTo>
                  <a:lnTo>
                    <a:pt x="12" y="8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200">
                <a:solidFill>
                  <a:sysClr val="windowText" lastClr="000000"/>
                </a:solidFill>
                <a:latin typeface="Arial" panose="020B0604020202020204" pitchFamily="34" charset="0"/>
                <a:ea typeface="等线" panose="02010600030101010101" pitchFamily="2" charset="-122"/>
                <a:cs typeface="Arial" panose="020B0604020202020204" pitchFamily="34" charset="0"/>
              </a:endParaRPr>
            </a:p>
          </p:txBody>
        </p:sp>
        <p:sp>
          <p:nvSpPr>
            <p:cNvPr id="127" name="Freeform 33">
              <a:extLst>
                <a:ext uri="{FF2B5EF4-FFF2-40B4-BE49-F238E27FC236}">
                  <a16:creationId xmlns="" xmlns:a16="http://schemas.microsoft.com/office/drawing/2014/main" id="{6C195C7A-41EC-425D-88B8-41D3B975E456}"/>
                </a:ext>
              </a:extLst>
            </p:cNvPr>
            <p:cNvSpPr>
              <a:spLocks/>
            </p:cNvSpPr>
            <p:nvPr/>
          </p:nvSpPr>
          <p:spPr bwMode="auto">
            <a:xfrm>
              <a:off x="638" y="3806"/>
              <a:ext cx="15" cy="19"/>
            </a:xfrm>
            <a:custGeom>
              <a:avLst/>
              <a:gdLst>
                <a:gd name="T0" fmla="*/ 1 w 73"/>
                <a:gd name="T1" fmla="*/ 9 h 93"/>
                <a:gd name="T2" fmla="*/ 2 w 73"/>
                <a:gd name="T3" fmla="*/ 7 h 93"/>
                <a:gd name="T4" fmla="*/ 0 w 73"/>
                <a:gd name="T5" fmla="*/ 3 h 93"/>
                <a:gd name="T6" fmla="*/ 3 w 73"/>
                <a:gd name="T7" fmla="*/ 0 h 93"/>
                <a:gd name="T8" fmla="*/ 6 w 73"/>
                <a:gd name="T9" fmla="*/ 3 h 93"/>
                <a:gd name="T10" fmla="*/ 5 w 73"/>
                <a:gd name="T11" fmla="*/ 8 h 93"/>
                <a:gd name="T12" fmla="*/ 1 w 73"/>
                <a:gd name="T13" fmla="*/ 9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93">
                  <a:moveTo>
                    <a:pt x="22" y="90"/>
                  </a:moveTo>
                  <a:lnTo>
                    <a:pt x="0" y="72"/>
                  </a:lnTo>
                  <a:lnTo>
                    <a:pt x="1" y="39"/>
                  </a:lnTo>
                  <a:lnTo>
                    <a:pt x="12" y="14"/>
                  </a:lnTo>
                  <a:lnTo>
                    <a:pt x="30" y="0"/>
                  </a:lnTo>
                  <a:lnTo>
                    <a:pt x="54" y="0"/>
                  </a:lnTo>
                  <a:lnTo>
                    <a:pt x="67" y="18"/>
                  </a:lnTo>
                  <a:lnTo>
                    <a:pt x="73" y="42"/>
                  </a:lnTo>
                  <a:lnTo>
                    <a:pt x="70" y="77"/>
                  </a:lnTo>
                  <a:lnTo>
                    <a:pt x="51" y="93"/>
                  </a:lnTo>
                  <a:lnTo>
                    <a:pt x="22" y="9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200">
                <a:solidFill>
                  <a:sysClr val="windowText" lastClr="000000"/>
                </a:solidFill>
                <a:latin typeface="Arial" panose="020B0604020202020204" pitchFamily="34" charset="0"/>
                <a:ea typeface="等线" panose="02010600030101010101" pitchFamily="2" charset="-122"/>
                <a:cs typeface="Arial" panose="020B0604020202020204" pitchFamily="34" charset="0"/>
              </a:endParaRPr>
            </a:p>
          </p:txBody>
        </p:sp>
        <p:sp>
          <p:nvSpPr>
            <p:cNvPr id="128" name="Freeform 33">
              <a:extLst>
                <a:ext uri="{FF2B5EF4-FFF2-40B4-BE49-F238E27FC236}">
                  <a16:creationId xmlns="" xmlns:a16="http://schemas.microsoft.com/office/drawing/2014/main" id="{E7112434-E6E4-415A-ADCE-0F9B6257F42E}"/>
                </a:ext>
              </a:extLst>
            </p:cNvPr>
            <p:cNvSpPr>
              <a:spLocks/>
            </p:cNvSpPr>
            <p:nvPr/>
          </p:nvSpPr>
          <p:spPr bwMode="auto">
            <a:xfrm>
              <a:off x="718" y="3609"/>
              <a:ext cx="12" cy="13"/>
            </a:xfrm>
            <a:custGeom>
              <a:avLst/>
              <a:gdLst>
                <a:gd name="T0" fmla="*/ 1 w 58"/>
                <a:gd name="T1" fmla="*/ 9 h 63"/>
                <a:gd name="T2" fmla="*/ 2 w 58"/>
                <a:gd name="T3" fmla="*/ 7 h 63"/>
                <a:gd name="T4" fmla="*/ 0 w 58"/>
                <a:gd name="T5" fmla="*/ 3 h 63"/>
                <a:gd name="T6" fmla="*/ 3 w 58"/>
                <a:gd name="T7" fmla="*/ 0 h 63"/>
                <a:gd name="T8" fmla="*/ 6 w 58"/>
                <a:gd name="T9" fmla="*/ 3 h 63"/>
                <a:gd name="T10" fmla="*/ 5 w 58"/>
                <a:gd name="T11" fmla="*/ 8 h 63"/>
                <a:gd name="T12" fmla="*/ 1 w 58"/>
                <a:gd name="T13" fmla="*/ 9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63">
                  <a:moveTo>
                    <a:pt x="24" y="61"/>
                  </a:moveTo>
                  <a:lnTo>
                    <a:pt x="4" y="53"/>
                  </a:lnTo>
                  <a:lnTo>
                    <a:pt x="0" y="32"/>
                  </a:lnTo>
                  <a:lnTo>
                    <a:pt x="11" y="10"/>
                  </a:lnTo>
                  <a:lnTo>
                    <a:pt x="26" y="0"/>
                  </a:lnTo>
                  <a:lnTo>
                    <a:pt x="47" y="1"/>
                  </a:lnTo>
                  <a:lnTo>
                    <a:pt x="58" y="16"/>
                  </a:lnTo>
                  <a:lnTo>
                    <a:pt x="56" y="43"/>
                  </a:lnTo>
                  <a:lnTo>
                    <a:pt x="46" y="63"/>
                  </a:lnTo>
                  <a:lnTo>
                    <a:pt x="24" y="6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200">
                <a:solidFill>
                  <a:sysClr val="windowText" lastClr="000000"/>
                </a:solidFill>
                <a:latin typeface="Arial" panose="020B0604020202020204" pitchFamily="34" charset="0"/>
                <a:ea typeface="等线" panose="02010600030101010101" pitchFamily="2" charset="-122"/>
                <a:cs typeface="Arial" panose="020B0604020202020204" pitchFamily="34" charset="0"/>
              </a:endParaRPr>
            </a:p>
          </p:txBody>
        </p:sp>
      </p:grpSp>
      <p:sp>
        <p:nvSpPr>
          <p:cNvPr id="132" name="Title 1">
            <a:extLst>
              <a:ext uri="{FF2B5EF4-FFF2-40B4-BE49-F238E27FC236}">
                <a16:creationId xmlns="" xmlns:a16="http://schemas.microsoft.com/office/drawing/2014/main" id="{5AF06D72-F5E8-4882-85C2-2E51F22371FD}"/>
              </a:ext>
            </a:extLst>
          </p:cNvPr>
          <p:cNvSpPr txBox="1">
            <a:spLocks/>
          </p:cNvSpPr>
          <p:nvPr/>
        </p:nvSpPr>
        <p:spPr>
          <a:xfrm>
            <a:off x="462710" y="897541"/>
            <a:ext cx="8362225" cy="982507"/>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2200" dirty="0" err="1">
                <a:solidFill>
                  <a:srgbClr val="F2A800"/>
                </a:solidFill>
                <a:latin typeface="Calibri Light" panose="020F0302020204030204" pitchFamily="34" charset="0"/>
                <a:cs typeface="Calibri Light" panose="020F0302020204030204" pitchFamily="34" charset="0"/>
              </a:rPr>
              <a:t>Ramthal</a:t>
            </a:r>
            <a:r>
              <a:rPr lang="en-US" sz="2200" dirty="0">
                <a:solidFill>
                  <a:srgbClr val="F2A800"/>
                </a:solidFill>
                <a:latin typeface="Calibri Light" panose="020F0302020204030204" pitchFamily="34" charset="0"/>
                <a:cs typeface="Calibri Light" panose="020F0302020204030204" pitchFamily="34" charset="0"/>
              </a:rPr>
              <a:t> Project ( East Side) General</a:t>
            </a:r>
            <a:r>
              <a:rPr lang="en-US" sz="1800" dirty="0">
                <a:solidFill>
                  <a:srgbClr val="00457B"/>
                </a:solidFill>
                <a:latin typeface="Gill Sans MT" panose="020B0502020104020203"/>
                <a:cs typeface="Arial" panose="020B0604020202020204" pitchFamily="34" charset="0"/>
              </a:rPr>
              <a:t/>
            </a:r>
            <a:br>
              <a:rPr lang="en-US" sz="1800" dirty="0">
                <a:solidFill>
                  <a:srgbClr val="00457B"/>
                </a:solidFill>
                <a:latin typeface="Gill Sans MT" panose="020B0502020104020203"/>
                <a:cs typeface="Arial" panose="020B0604020202020204" pitchFamily="34" charset="0"/>
              </a:rPr>
            </a:br>
            <a:r>
              <a:rPr lang="en-US" sz="1800" b="1" dirty="0">
                <a:solidFill>
                  <a:srgbClr val="585859"/>
                </a:solidFill>
                <a:latin typeface="Calibri Light" panose="020F0302020204030204" pitchFamily="34" charset="0"/>
                <a:cs typeface="Calibri Light" panose="020F0302020204030204" pitchFamily="34" charset="0"/>
              </a:rPr>
              <a:t>Conceptualized in 2014, it is one of the world’s largest fully automated lift and drip systems; </a:t>
            </a:r>
          </a:p>
          <a:p>
            <a:pPr defTabSz="685800">
              <a:defRPr/>
            </a:pPr>
            <a:r>
              <a:rPr lang="en-US" sz="2100" b="1" dirty="0">
                <a:solidFill>
                  <a:srgbClr val="585859"/>
                </a:solidFill>
                <a:latin typeface="Calibri Light" panose="020F0302020204030204" pitchFamily="34" charset="0"/>
                <a:cs typeface="Calibri Light" panose="020F0302020204030204" pitchFamily="34" charset="0"/>
              </a:rPr>
              <a:t>DBOT with hybrid annuity model</a:t>
            </a:r>
          </a:p>
        </p:txBody>
      </p:sp>
      <p:sp>
        <p:nvSpPr>
          <p:cNvPr id="133" name="Content Placeholder 2">
            <a:extLst>
              <a:ext uri="{FF2B5EF4-FFF2-40B4-BE49-F238E27FC236}">
                <a16:creationId xmlns="" xmlns:a16="http://schemas.microsoft.com/office/drawing/2014/main" id="{55D31EF2-F45C-4D8A-8779-762BB9858605}"/>
              </a:ext>
            </a:extLst>
          </p:cNvPr>
          <p:cNvSpPr txBox="1">
            <a:spLocks/>
          </p:cNvSpPr>
          <p:nvPr/>
        </p:nvSpPr>
        <p:spPr>
          <a:xfrm>
            <a:off x="462710" y="2801234"/>
            <a:ext cx="6048773" cy="430820"/>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685800">
              <a:lnSpc>
                <a:spcPct val="100000"/>
              </a:lnSpc>
              <a:spcBef>
                <a:spcPts val="0"/>
              </a:spcBef>
              <a:buNone/>
              <a:defRPr/>
            </a:pPr>
            <a:r>
              <a:rPr lang="en-US" sz="1350" b="1" u="sng" dirty="0">
                <a:latin typeface="+mj-lt"/>
                <a:cs typeface="Arial" panose="020B0604020202020204" pitchFamily="34" charset="0"/>
              </a:rPr>
              <a:t>Private Sector Participation</a:t>
            </a:r>
            <a:r>
              <a:rPr lang="en-US" sz="1350" dirty="0">
                <a:latin typeface="+mj-lt"/>
                <a:cs typeface="Arial" panose="020B0604020202020204" pitchFamily="34" charset="0"/>
              </a:rPr>
              <a:t>: With Jain and Agribusiness offtake </a:t>
            </a:r>
          </a:p>
          <a:p>
            <a:pPr marL="0" indent="0" defTabSz="685800">
              <a:lnSpc>
                <a:spcPct val="100000"/>
              </a:lnSpc>
              <a:spcBef>
                <a:spcPts val="0"/>
              </a:spcBef>
              <a:buNone/>
              <a:defRPr/>
            </a:pPr>
            <a:r>
              <a:rPr lang="en-US" sz="1350" b="1" u="sng" dirty="0">
                <a:latin typeface="+mj-lt"/>
                <a:cs typeface="Arial" panose="020B0604020202020204" pitchFamily="34" charset="0"/>
              </a:rPr>
              <a:t>Payment Structure – DBOT with hybrid annuity</a:t>
            </a:r>
            <a:r>
              <a:rPr lang="en-US" sz="1350" dirty="0">
                <a:latin typeface="+mj-lt"/>
                <a:cs typeface="Arial" panose="020B0604020202020204" pitchFamily="34" charset="0"/>
              </a:rPr>
              <a:t>:</a:t>
            </a:r>
          </a:p>
          <a:p>
            <a:pPr marL="386953" lvl="1" indent="0" defTabSz="685800">
              <a:spcBef>
                <a:spcPts val="0"/>
              </a:spcBef>
              <a:buNone/>
              <a:defRPr/>
            </a:pPr>
            <a:endParaRPr lang="en-US" sz="1500" dirty="0">
              <a:latin typeface="+mj-lt"/>
              <a:cs typeface="Arial" panose="020B0604020202020204" pitchFamily="34" charset="0"/>
            </a:endParaRPr>
          </a:p>
        </p:txBody>
      </p:sp>
      <p:sp>
        <p:nvSpPr>
          <p:cNvPr id="134" name="Content Placeholder 2">
            <a:extLst>
              <a:ext uri="{FF2B5EF4-FFF2-40B4-BE49-F238E27FC236}">
                <a16:creationId xmlns="" xmlns:a16="http://schemas.microsoft.com/office/drawing/2014/main" id="{4F056348-8A80-4662-A2C1-AABD11E91113}"/>
              </a:ext>
            </a:extLst>
          </p:cNvPr>
          <p:cNvSpPr txBox="1">
            <a:spLocks/>
          </p:cNvSpPr>
          <p:nvPr/>
        </p:nvSpPr>
        <p:spPr>
          <a:xfrm>
            <a:off x="462709" y="1756708"/>
            <a:ext cx="8101261" cy="3700489"/>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685800">
              <a:lnSpc>
                <a:spcPct val="100000"/>
              </a:lnSpc>
              <a:spcBef>
                <a:spcPts val="0"/>
              </a:spcBef>
              <a:buNone/>
              <a:defRPr/>
            </a:pPr>
            <a:r>
              <a:rPr lang="en-US" sz="1350" b="1" u="sng" dirty="0">
                <a:latin typeface="+mj-lt"/>
                <a:cs typeface="Arial" panose="020B0604020202020204" pitchFamily="34" charset="0"/>
              </a:rPr>
              <a:t>Project</a:t>
            </a:r>
            <a:r>
              <a:rPr lang="en-US" sz="1350" u="sng" dirty="0">
                <a:latin typeface="+mj-lt"/>
                <a:cs typeface="Arial" panose="020B0604020202020204" pitchFamily="34" charset="0"/>
              </a:rPr>
              <a:t> </a:t>
            </a:r>
            <a:r>
              <a:rPr lang="en-US" sz="1350" b="1" u="sng" dirty="0">
                <a:latin typeface="+mj-lt"/>
                <a:cs typeface="Arial" panose="020B0604020202020204" pitchFamily="34" charset="0"/>
              </a:rPr>
              <a:t>Scope</a:t>
            </a:r>
            <a:r>
              <a:rPr lang="en-US" sz="1350" dirty="0">
                <a:latin typeface="+mj-lt"/>
                <a:cs typeface="Arial" panose="020B0604020202020204" pitchFamily="34" charset="0"/>
              </a:rPr>
              <a:t>: Lift + drip system construction &amp; O&amp;M; farmer training</a:t>
            </a:r>
          </a:p>
          <a:p>
            <a:pPr marL="0" indent="0" defTabSz="685800">
              <a:lnSpc>
                <a:spcPct val="100000"/>
              </a:lnSpc>
              <a:spcBef>
                <a:spcPts val="0"/>
              </a:spcBef>
              <a:buNone/>
              <a:defRPr/>
            </a:pPr>
            <a:endParaRPr lang="en-US" sz="1350" b="1" u="sng" dirty="0">
              <a:latin typeface="+mj-lt"/>
              <a:cs typeface="Arial" panose="020B0604020202020204" pitchFamily="34" charset="0"/>
            </a:endParaRPr>
          </a:p>
          <a:p>
            <a:pPr marL="0" indent="0" defTabSz="685800">
              <a:lnSpc>
                <a:spcPct val="100000"/>
              </a:lnSpc>
              <a:spcBef>
                <a:spcPts val="0"/>
              </a:spcBef>
              <a:buNone/>
              <a:defRPr/>
            </a:pPr>
            <a:r>
              <a:rPr lang="en-US" sz="1350" b="1" u="sng" dirty="0">
                <a:latin typeface="+mj-lt"/>
                <a:cs typeface="Arial" panose="020B0604020202020204" pitchFamily="34" charset="0"/>
              </a:rPr>
              <a:t>Project</a:t>
            </a:r>
            <a:r>
              <a:rPr lang="en-US" sz="1350" u="sng" dirty="0">
                <a:latin typeface="+mj-lt"/>
                <a:cs typeface="Arial" panose="020B0604020202020204" pitchFamily="34" charset="0"/>
              </a:rPr>
              <a:t> </a:t>
            </a:r>
            <a:r>
              <a:rPr lang="en-US" sz="1350" b="1" u="sng" dirty="0">
                <a:latin typeface="+mj-lt"/>
                <a:cs typeface="Arial" panose="020B0604020202020204" pitchFamily="34" charset="0"/>
              </a:rPr>
              <a:t>Size</a:t>
            </a:r>
            <a:r>
              <a:rPr lang="en-US" sz="1350" dirty="0">
                <a:latin typeface="+mj-lt"/>
                <a:cs typeface="Arial" panose="020B0604020202020204" pitchFamily="34" charset="0"/>
              </a:rPr>
              <a:t>: </a:t>
            </a:r>
            <a:r>
              <a:rPr lang="en-US" sz="1350" dirty="0" err="1">
                <a:latin typeface="+mj-lt"/>
                <a:cs typeface="Arial" panose="020B0604020202020204" pitchFamily="34" charset="0"/>
              </a:rPr>
              <a:t>Rs</a:t>
            </a:r>
            <a:r>
              <a:rPr lang="en-US" sz="1350" dirty="0">
                <a:latin typeface="+mj-lt"/>
                <a:cs typeface="Arial" panose="020B0604020202020204" pitchFamily="34" charset="0"/>
              </a:rPr>
              <a:t> 384 Cr </a:t>
            </a:r>
          </a:p>
          <a:p>
            <a:pPr marL="0" indent="0" defTabSz="685800">
              <a:lnSpc>
                <a:spcPct val="100000"/>
              </a:lnSpc>
              <a:spcBef>
                <a:spcPts val="0"/>
              </a:spcBef>
              <a:buNone/>
              <a:defRPr/>
            </a:pPr>
            <a:endParaRPr lang="en-US" sz="1350" b="1" u="sng" dirty="0">
              <a:latin typeface="+mj-lt"/>
              <a:cs typeface="Arial" panose="020B0604020202020204" pitchFamily="34" charset="0"/>
            </a:endParaRPr>
          </a:p>
          <a:p>
            <a:pPr marL="0" indent="0" defTabSz="685800">
              <a:lnSpc>
                <a:spcPct val="100000"/>
              </a:lnSpc>
              <a:spcBef>
                <a:spcPts val="0"/>
              </a:spcBef>
              <a:buNone/>
              <a:defRPr/>
            </a:pPr>
            <a:r>
              <a:rPr lang="en-US" sz="1350" b="1" u="sng" dirty="0">
                <a:latin typeface="+mj-lt"/>
                <a:cs typeface="Arial" panose="020B0604020202020204" pitchFamily="34" charset="0"/>
              </a:rPr>
              <a:t>Area</a:t>
            </a:r>
            <a:r>
              <a:rPr lang="en-US" sz="1350" dirty="0">
                <a:latin typeface="+mj-lt"/>
                <a:cs typeface="Arial" panose="020B0604020202020204" pitchFamily="34" charset="0"/>
              </a:rPr>
              <a:t>: 12300 hectares</a:t>
            </a:r>
          </a:p>
          <a:p>
            <a:pPr marL="0" indent="0" defTabSz="685800">
              <a:lnSpc>
                <a:spcPct val="100000"/>
              </a:lnSpc>
              <a:spcBef>
                <a:spcPts val="0"/>
              </a:spcBef>
              <a:buNone/>
              <a:defRPr/>
            </a:pPr>
            <a:endParaRPr lang="en-US" sz="1350" dirty="0">
              <a:latin typeface="+mj-lt"/>
              <a:cs typeface="Arial" panose="020B0604020202020204" pitchFamily="34" charset="0"/>
            </a:endParaRPr>
          </a:p>
          <a:p>
            <a:pPr marL="0" indent="0" defTabSz="685800">
              <a:lnSpc>
                <a:spcPct val="100000"/>
              </a:lnSpc>
              <a:spcBef>
                <a:spcPts val="0"/>
              </a:spcBef>
              <a:buNone/>
              <a:defRPr/>
            </a:pPr>
            <a:endParaRPr lang="en-US" sz="1350" dirty="0">
              <a:latin typeface="+mj-lt"/>
              <a:cs typeface="Arial" panose="020B0604020202020204" pitchFamily="34" charset="0"/>
            </a:endParaRPr>
          </a:p>
          <a:p>
            <a:pPr marL="0" indent="0" defTabSz="685800">
              <a:lnSpc>
                <a:spcPct val="100000"/>
              </a:lnSpc>
              <a:spcBef>
                <a:spcPts val="0"/>
              </a:spcBef>
              <a:buNone/>
              <a:defRPr/>
            </a:pPr>
            <a:endParaRPr lang="en-US" sz="1350" dirty="0">
              <a:latin typeface="+mj-lt"/>
              <a:cs typeface="Arial" panose="020B0604020202020204" pitchFamily="34" charset="0"/>
            </a:endParaRPr>
          </a:p>
        </p:txBody>
      </p:sp>
      <p:sp>
        <p:nvSpPr>
          <p:cNvPr id="58" name="TextBox 57">
            <a:extLst>
              <a:ext uri="{FF2B5EF4-FFF2-40B4-BE49-F238E27FC236}">
                <a16:creationId xmlns="" xmlns:a16="http://schemas.microsoft.com/office/drawing/2014/main" id="{162EDA35-ACD4-4D65-83D1-747591463251}"/>
              </a:ext>
            </a:extLst>
          </p:cNvPr>
          <p:cNvSpPr txBox="1"/>
          <p:nvPr/>
        </p:nvSpPr>
        <p:spPr>
          <a:xfrm>
            <a:off x="462709" y="3415537"/>
            <a:ext cx="5178590" cy="507831"/>
          </a:xfrm>
          <a:prstGeom prst="rect">
            <a:avLst/>
          </a:prstGeom>
          <a:noFill/>
        </p:spPr>
        <p:txBody>
          <a:bodyPr wrap="square">
            <a:spAutoFit/>
          </a:bodyPr>
          <a:lstStyle/>
          <a:p>
            <a:r>
              <a:rPr lang="en-US" sz="1350" b="1" dirty="0">
                <a:latin typeface="+mj-lt"/>
                <a:cs typeface="Arial" panose="020B0604020202020204" pitchFamily="34" charset="0"/>
              </a:rPr>
              <a:t>Payment Terms : 70% upon completion of civil works; 30% over 5-year period</a:t>
            </a:r>
            <a:endParaRPr lang="en-US" sz="1050" b="1" dirty="0"/>
          </a:p>
        </p:txBody>
      </p:sp>
    </p:spTree>
    <p:extLst>
      <p:ext uri="{BB962C8B-B14F-4D97-AF65-F5344CB8AC3E}">
        <p14:creationId xmlns:p14="http://schemas.microsoft.com/office/powerpoint/2010/main" val="901609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3"/>
          <p:cNvSpPr txBox="1">
            <a:spLocks noChangeArrowheads="1"/>
          </p:cNvSpPr>
          <p:nvPr/>
        </p:nvSpPr>
        <p:spPr bwMode="auto">
          <a:xfrm>
            <a:off x="3565625" y="5015594"/>
            <a:ext cx="2012752" cy="43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cs typeface="Times New Roman" pitchFamily="18" charset="0"/>
              </a:defRPr>
            </a:lvl9pPr>
          </a:lstStyle>
          <a:p>
            <a:pPr algn="ctr"/>
            <a:r>
              <a:rPr lang="en-US" sz="2475" b="1" dirty="0">
                <a:solidFill>
                  <a:schemeClr val="accent5">
                    <a:lumMod val="75000"/>
                  </a:schemeClr>
                </a:solidFill>
                <a:latin typeface="Arial" panose="020B0604020202020204" pitchFamily="34" charset="0"/>
                <a:cs typeface="Arial" panose="020B0604020202020204" pitchFamily="34" charset="0"/>
              </a:rPr>
              <a:t>Thank You</a:t>
            </a:r>
          </a:p>
        </p:txBody>
      </p:sp>
      <p:pic>
        <p:nvPicPr>
          <p:cNvPr id="1026" name="Picture 2" descr="D:\Main data do not delete admin\Desktop\Pictur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75184"/>
            <a:ext cx="6858000" cy="414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8337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500438" y="5790407"/>
            <a:ext cx="20351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dirty="0">
                <a:latin typeface="Calibri" panose="020F0502020204030204" pitchFamily="34" charset="0"/>
              </a:rPr>
              <a:t>Small Ideas. Big Revolutions.®</a:t>
            </a:r>
          </a:p>
          <a:p>
            <a:pPr algn="ctr">
              <a:spcBef>
                <a:spcPts val="300"/>
              </a:spcBef>
            </a:pPr>
            <a:r>
              <a:rPr lang="en-US" altLang="en-US" sz="1200" dirty="0" err="1">
                <a:latin typeface="Calibri" panose="020F0502020204030204" pitchFamily="34" charset="0"/>
              </a:rPr>
              <a:t>www.jains.com</a:t>
            </a:r>
            <a:endParaRPr lang="en-US" altLang="en-US" sz="1200"/>
          </a:p>
        </p:txBody>
      </p:sp>
      <p:pic>
        <p:nvPicPr>
          <p:cNvPr id="5"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413124" y="5149057"/>
            <a:ext cx="22098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730250" y="3538166"/>
            <a:ext cx="7891463" cy="129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1000"/>
              </a:spcBef>
            </a:pPr>
            <a:r>
              <a:rPr lang="en-US" altLang="en-US" dirty="0"/>
              <a:t>One man's desire to improve the lot of his fellow men, spearheaded a revolution in sustainable agriculture that has transformed the lives of millions of farmers, associates, stake holders and the society around the world.</a:t>
            </a:r>
          </a:p>
          <a:p>
            <a:pPr algn="just">
              <a:spcBef>
                <a:spcPts val="1000"/>
              </a:spcBef>
            </a:pPr>
            <a:r>
              <a:rPr lang="en-US" altLang="en-US" dirty="0"/>
              <a:t>Every business of Jains, ensures that it creates shared value, nurtures the environment and contributes significantly to the water and food security </a:t>
            </a:r>
            <a:r>
              <a:rPr lang="en-US" altLang="en-US" dirty="0" smtClean="0"/>
              <a:t>of the </a:t>
            </a:r>
            <a:r>
              <a:rPr lang="en-US" altLang="en-US" dirty="0"/>
              <a:t>world.</a:t>
            </a:r>
          </a:p>
        </p:txBody>
      </p:sp>
      <p:sp>
        <p:nvSpPr>
          <p:cNvPr id="7" name="TextBox 6"/>
          <p:cNvSpPr txBox="1"/>
          <p:nvPr/>
        </p:nvSpPr>
        <p:spPr>
          <a:xfrm>
            <a:off x="771524" y="1754189"/>
            <a:ext cx="4572000" cy="1076325"/>
          </a:xfrm>
          <a:prstGeom prst="rect">
            <a:avLst/>
          </a:prstGeom>
          <a:noFill/>
        </p:spPr>
        <p:txBody>
          <a:bodyPr>
            <a:spAutoFit/>
          </a:bodyPr>
          <a:lstStyle/>
          <a:p>
            <a:pPr eaLnBrk="1" hangingPunct="1">
              <a:defRPr/>
            </a:pPr>
            <a:r>
              <a:rPr lang="en-US" sz="3200" b="1" dirty="0">
                <a:solidFill>
                  <a:srgbClr val="00B0F0"/>
                </a:solidFill>
                <a:latin typeface="+mj-lt"/>
                <a:cs typeface="Arial" charset="0"/>
              </a:rPr>
              <a:t>“Leave this world</a:t>
            </a:r>
            <a:br>
              <a:rPr lang="en-US" sz="3200" b="1" dirty="0">
                <a:solidFill>
                  <a:srgbClr val="00B0F0"/>
                </a:solidFill>
                <a:latin typeface="+mj-lt"/>
                <a:cs typeface="Arial" charset="0"/>
              </a:rPr>
            </a:br>
            <a:r>
              <a:rPr lang="en-US" sz="3200" b="1" dirty="0">
                <a:solidFill>
                  <a:srgbClr val="00B0F0"/>
                </a:solidFill>
                <a:latin typeface="+mj-lt"/>
                <a:cs typeface="Arial" charset="0"/>
              </a:rPr>
              <a:t>better than you found it.”</a:t>
            </a:r>
          </a:p>
        </p:txBody>
      </p:sp>
      <p:pic>
        <p:nvPicPr>
          <p:cNvPr id="8"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8324" y="230188"/>
            <a:ext cx="23050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5710238" y="2582863"/>
            <a:ext cx="2181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dirty="0" err="1"/>
              <a:t>Bhavarlal</a:t>
            </a:r>
            <a:r>
              <a:rPr lang="en-US" altLang="en-US" sz="1600" b="1" dirty="0"/>
              <a:t> H. Jain</a:t>
            </a:r>
          </a:p>
          <a:p>
            <a:pPr algn="ctr" eaLnBrk="1" hangingPunct="1"/>
            <a:r>
              <a:rPr lang="en-US" altLang="en-US" sz="1600" dirty="0"/>
              <a:t>Founder</a:t>
            </a:r>
          </a:p>
          <a:p>
            <a:pPr algn="ctr" eaLnBrk="1" hangingPunct="1"/>
            <a:r>
              <a:rPr lang="en-US" altLang="en-US" sz="1600" dirty="0"/>
              <a:t>1937-2016</a:t>
            </a:r>
          </a:p>
        </p:txBody>
      </p:sp>
    </p:spTree>
    <p:extLst>
      <p:ext uri="{BB962C8B-B14F-4D97-AF65-F5344CB8AC3E}">
        <p14:creationId xmlns:p14="http://schemas.microsoft.com/office/powerpoint/2010/main" val="3285938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50" y="443753"/>
            <a:ext cx="7785100" cy="554785"/>
          </a:xfrm>
        </p:spPr>
        <p:txBody>
          <a:bodyPr lIns="0" tIns="0" rIns="0" bIns="0">
            <a:normAutofit/>
          </a:bodyPr>
          <a:lstStyle/>
          <a:p>
            <a:r>
              <a:rPr lang="en-US" b="1" dirty="0">
                <a:solidFill>
                  <a:srgbClr val="0070C0"/>
                </a:solidFill>
                <a:latin typeface="Cambria" panose="02040503050406030204" pitchFamily="18" charset="0"/>
              </a:rPr>
              <a:t>Details of Projects Executed</a:t>
            </a:r>
            <a:endParaRPr lang="en-IN" b="1" dirty="0">
              <a:solidFill>
                <a:srgbClr val="0070C0"/>
              </a:solidFill>
              <a:latin typeface="Cambria" panose="02040503050406030204" pitchFamily="18" charset="0"/>
            </a:endParaRPr>
          </a:p>
        </p:txBody>
      </p:sp>
      <p:cxnSp>
        <p:nvCxnSpPr>
          <p:cNvPr id="4" name="Straight Connector 3"/>
          <p:cNvCxnSpPr/>
          <p:nvPr/>
        </p:nvCxnSpPr>
        <p:spPr>
          <a:xfrm>
            <a:off x="730249" y="998538"/>
            <a:ext cx="789146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026093608"/>
              </p:ext>
            </p:extLst>
          </p:nvPr>
        </p:nvGraphicFramePr>
        <p:xfrm>
          <a:off x="289113" y="1349869"/>
          <a:ext cx="8565774" cy="3804672"/>
        </p:xfrm>
        <a:graphic>
          <a:graphicData uri="http://schemas.openxmlformats.org/drawingml/2006/table">
            <a:tbl>
              <a:tblPr firstRow="1">
                <a:tableStyleId>{BDBED569-4797-4DF1-A0F4-6AAB3CD982D8}</a:tableStyleId>
              </a:tblPr>
              <a:tblGrid>
                <a:gridCol w="1156246"/>
                <a:gridCol w="822172"/>
                <a:gridCol w="747429"/>
                <a:gridCol w="672687"/>
                <a:gridCol w="896914"/>
                <a:gridCol w="896914"/>
                <a:gridCol w="746607"/>
                <a:gridCol w="1114402"/>
                <a:gridCol w="875602"/>
                <a:gridCol w="636801"/>
              </a:tblGrid>
              <a:tr h="715463">
                <a:tc>
                  <a:txBody>
                    <a:bodyPr/>
                    <a:lstStyle/>
                    <a:p>
                      <a:pPr algn="ctr" rtl="0" fontAlgn="ctr"/>
                      <a:r>
                        <a:rPr lang="en-US" sz="1400" b="1" u="none" strike="noStrike" dirty="0">
                          <a:latin typeface="+mn-lt"/>
                        </a:rPr>
                        <a:t>Location</a:t>
                      </a:r>
                      <a:endParaRPr lang="en-US" sz="1400" b="1" i="0" u="none" strike="noStrike" dirty="0">
                        <a:solidFill>
                          <a:srgbClr val="000000"/>
                        </a:solidFill>
                        <a:latin typeface="+mn-lt"/>
                      </a:endParaRPr>
                    </a:p>
                  </a:txBody>
                  <a:tcPr marL="6669"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u="none" strike="noStrike" dirty="0" smtClean="0">
                          <a:latin typeface="+mn-lt"/>
                        </a:rPr>
                        <a:t>MRP</a:t>
                      </a:r>
                    </a:p>
                    <a:p>
                      <a:pPr algn="ctr" rtl="0" fontAlgn="ctr"/>
                      <a:r>
                        <a:rPr lang="en-US" sz="1400" b="1" u="none" strike="noStrike" dirty="0" err="1" smtClean="0">
                          <a:latin typeface="+mn-lt"/>
                        </a:rPr>
                        <a:t>Tirunelveli</a:t>
                      </a:r>
                      <a:endParaRPr lang="en-US" sz="1400" b="1" u="none" strike="noStrike" dirty="0" smtClean="0">
                        <a:latin typeface="+mn-lt"/>
                      </a:endParaRPr>
                    </a:p>
                    <a:p>
                      <a:pPr algn="ctr" rtl="0" fontAlgn="ctr">
                        <a:spcBef>
                          <a:spcPts val="300"/>
                        </a:spcBef>
                      </a:pPr>
                      <a:r>
                        <a:rPr lang="en-US" sz="1400" b="1" u="none" strike="noStrike" dirty="0" smtClean="0">
                          <a:latin typeface="+mn-lt"/>
                        </a:rPr>
                        <a:t>(</a:t>
                      </a:r>
                      <a:r>
                        <a:rPr lang="en-US" sz="1400" b="1" u="none" strike="noStrike" dirty="0" err="1" smtClean="0">
                          <a:latin typeface="+mn-lt"/>
                        </a:rPr>
                        <a:t>T.N.</a:t>
                      </a:r>
                      <a:r>
                        <a:rPr lang="en-US" sz="1400" b="1" u="none" strike="noStrike" dirty="0" smtClean="0">
                          <a:latin typeface="+mn-lt"/>
                        </a:rPr>
                        <a:t>)</a:t>
                      </a:r>
                      <a:endParaRPr lang="en-US" sz="1400" b="1" i="0" u="none" strike="noStrike" dirty="0">
                        <a:solidFill>
                          <a:srgbClr val="000000"/>
                        </a:solidFill>
                        <a:latin typeface="+mn-lt"/>
                      </a:endParaRPr>
                    </a:p>
                  </a:txBody>
                  <a:tcPr marL="6669"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u="none" strike="noStrike" dirty="0" smtClean="0">
                          <a:latin typeface="+mn-lt"/>
                        </a:rPr>
                        <a:t>AMRP</a:t>
                      </a:r>
                    </a:p>
                    <a:p>
                      <a:pPr algn="ctr" rtl="0" fontAlgn="ctr"/>
                      <a:r>
                        <a:rPr lang="en-US" sz="1400" b="1" u="none" strike="noStrike" dirty="0" err="1" smtClean="0">
                          <a:latin typeface="+mn-lt"/>
                        </a:rPr>
                        <a:t>Nalgonda</a:t>
                      </a:r>
                      <a:r>
                        <a:rPr lang="en-US" sz="1400" b="1" u="none" strike="noStrike" dirty="0" smtClean="0">
                          <a:latin typeface="+mn-lt"/>
                        </a:rPr>
                        <a:t> </a:t>
                      </a:r>
                    </a:p>
                    <a:p>
                      <a:pPr algn="ctr" rtl="0" fontAlgn="ctr">
                        <a:spcBef>
                          <a:spcPts val="300"/>
                        </a:spcBef>
                      </a:pPr>
                      <a:r>
                        <a:rPr lang="en-US" sz="1400" b="1" u="none" strike="noStrike" dirty="0" smtClean="0">
                          <a:latin typeface="+mn-lt"/>
                        </a:rPr>
                        <a:t>( </a:t>
                      </a:r>
                      <a:r>
                        <a:rPr lang="en-US" sz="1400" b="1" u="none" strike="noStrike" dirty="0" err="1" smtClean="0">
                          <a:latin typeface="+mn-lt"/>
                        </a:rPr>
                        <a:t>A.P.</a:t>
                      </a:r>
                      <a:r>
                        <a:rPr lang="en-US" sz="1400" b="1" u="none" strike="noStrike" dirty="0" smtClean="0">
                          <a:latin typeface="+mn-lt"/>
                        </a:rPr>
                        <a:t>)</a:t>
                      </a:r>
                      <a:endParaRPr lang="en-US" sz="1400" b="1" i="0" u="none" strike="noStrike" dirty="0">
                        <a:solidFill>
                          <a:srgbClr val="000000"/>
                        </a:solidFill>
                        <a:latin typeface="+mn-lt"/>
                      </a:endParaRPr>
                    </a:p>
                  </a:txBody>
                  <a:tcPr marL="6669"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sz="1400" b="1" u="none" strike="noStrike" dirty="0" err="1" smtClean="0">
                          <a:latin typeface="+mn-lt"/>
                        </a:rPr>
                        <a:t>SSNNL</a:t>
                      </a:r>
                      <a:r>
                        <a:rPr lang="en-US" sz="1400" b="1" u="none" strike="noStrike" dirty="0" smtClean="0">
                          <a:latin typeface="+mn-lt"/>
                        </a:rPr>
                        <a:t> / </a:t>
                      </a:r>
                      <a:r>
                        <a:rPr lang="en-US" sz="1400" b="1" u="none" strike="noStrike" dirty="0" err="1" smtClean="0">
                          <a:latin typeface="+mn-lt"/>
                        </a:rPr>
                        <a:t>GWRDC</a:t>
                      </a:r>
                      <a:endParaRPr lang="en-US" sz="1400" b="1" u="none" strike="noStrike" dirty="0" smtClean="0">
                        <a:latin typeface="+mn-lt"/>
                      </a:endParaRPr>
                    </a:p>
                    <a:p>
                      <a:pPr algn="ctr" rtl="0" fontAlgn="ctr">
                        <a:spcBef>
                          <a:spcPts val="300"/>
                        </a:spcBef>
                      </a:pPr>
                      <a:r>
                        <a:rPr lang="en-US" sz="1400" b="1" u="none" strike="noStrike" dirty="0" smtClean="0">
                          <a:latin typeface="+mn-lt"/>
                        </a:rPr>
                        <a:t>Different Districts</a:t>
                      </a:r>
                    </a:p>
                    <a:p>
                      <a:pPr algn="ctr" rtl="0" fontAlgn="ctr">
                        <a:spcBef>
                          <a:spcPts val="300"/>
                        </a:spcBef>
                      </a:pPr>
                      <a:r>
                        <a:rPr lang="en-US" sz="1400" b="1" u="none" strike="noStrike" dirty="0" smtClean="0">
                          <a:latin typeface="+mn-lt"/>
                        </a:rPr>
                        <a:t>(Gujarat </a:t>
                      </a:r>
                      <a:r>
                        <a:rPr lang="en-US" sz="1400" b="1" u="none" strike="noStrike" dirty="0">
                          <a:latin typeface="+mn-lt"/>
                        </a:rPr>
                        <a:t>) </a:t>
                      </a:r>
                      <a:endParaRPr lang="en-US" sz="1400" b="1" i="0" u="none" strike="noStrike" dirty="0">
                        <a:solidFill>
                          <a:srgbClr val="000000"/>
                        </a:solidFill>
                        <a:latin typeface="+mn-lt"/>
                      </a:endParaRPr>
                    </a:p>
                  </a:txBody>
                  <a:tcPr marL="6669"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en-US" sz="1200" b="1" i="0" u="none" strike="noStrike" dirty="0">
                        <a:solidFill>
                          <a:srgbClr val="000000"/>
                        </a:solidFill>
                        <a:latin typeface="Arial Narrow"/>
                      </a:endParaRPr>
                    </a:p>
                  </a:txBody>
                  <a:tcPr marL="5832" marR="5832" marT="58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US" sz="1400" b="1" u="none" strike="noStrike" dirty="0" smtClean="0">
                          <a:latin typeface="+mn-lt"/>
                        </a:rPr>
                        <a:t>LIMIP</a:t>
                      </a:r>
                    </a:p>
                    <a:p>
                      <a:pPr algn="ctr" rtl="0" fontAlgn="ctr"/>
                      <a:r>
                        <a:rPr lang="en-US" sz="1400" b="1" u="none" strike="noStrike" dirty="0" err="1" smtClean="0">
                          <a:latin typeface="+mn-lt"/>
                        </a:rPr>
                        <a:t>Pulivendula</a:t>
                      </a:r>
                      <a:endParaRPr lang="en-US" sz="1400" b="1" u="none" strike="noStrike" dirty="0" smtClean="0">
                        <a:latin typeface="+mn-lt"/>
                      </a:endParaRPr>
                    </a:p>
                    <a:p>
                      <a:pPr algn="ctr" rtl="0" fontAlgn="ctr">
                        <a:spcBef>
                          <a:spcPts val="300"/>
                        </a:spcBef>
                      </a:pPr>
                      <a:r>
                        <a:rPr lang="en-US" sz="1400" b="1" u="none" strike="noStrike" dirty="0" smtClean="0">
                          <a:latin typeface="+mn-lt"/>
                        </a:rPr>
                        <a:t>(A.P</a:t>
                      </a:r>
                      <a:r>
                        <a:rPr lang="en-US" sz="1400" b="1" u="none" strike="noStrike" dirty="0">
                          <a:latin typeface="+mn-lt"/>
                        </a:rPr>
                        <a:t>.) </a:t>
                      </a:r>
                      <a:endParaRPr lang="en-US" sz="1400" b="1" i="0" u="none" strike="noStrike" dirty="0">
                        <a:solidFill>
                          <a:srgbClr val="000000"/>
                        </a:solidFill>
                        <a:latin typeface="+mn-lt"/>
                      </a:endParaRPr>
                    </a:p>
                  </a:txBody>
                  <a:tcPr marL="6669"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err="1" smtClean="0">
                          <a:latin typeface="+mn-lt"/>
                        </a:rPr>
                        <a:t>Purna</a:t>
                      </a:r>
                      <a:r>
                        <a:rPr lang="en-US" sz="1400" b="1" u="none" strike="noStrike" baseline="0" dirty="0" smtClean="0">
                          <a:latin typeface="+mn-lt"/>
                        </a:rPr>
                        <a:t> </a:t>
                      </a:r>
                      <a:r>
                        <a:rPr lang="en-US" sz="1400" b="1" u="none" strike="noStrike" baseline="0" dirty="0" err="1" smtClean="0">
                          <a:latin typeface="+mn-lt"/>
                        </a:rPr>
                        <a:t>C.Bhaga</a:t>
                      </a:r>
                      <a:endParaRPr lang="en-US" sz="1400" b="1" u="none" strike="noStrike" baseline="0" dirty="0" smtClean="0">
                        <a:latin typeface="+mn-lt"/>
                      </a:endParaRPr>
                    </a:p>
                    <a:p>
                      <a:pPr algn="ctr" fontAlgn="ctr">
                        <a:spcBef>
                          <a:spcPts val="300"/>
                        </a:spcBef>
                      </a:pPr>
                      <a:r>
                        <a:rPr lang="en-US" sz="1400" b="1" u="none" strike="noStrike" baseline="0" dirty="0" smtClean="0">
                          <a:latin typeface="+mn-lt"/>
                        </a:rPr>
                        <a:t>(MS)</a:t>
                      </a:r>
                      <a:endParaRPr lang="en-US" sz="1400" b="1" i="0" u="none" strike="noStrike" dirty="0">
                        <a:solidFill>
                          <a:srgbClr val="000000"/>
                        </a:solidFill>
                        <a:latin typeface="+mn-lt"/>
                      </a:endParaRPr>
                    </a:p>
                  </a:txBody>
                  <a:tcPr marL="6669"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u="none" strike="noStrike" dirty="0" err="1" smtClean="0">
                          <a:latin typeface="+mn-lt"/>
                        </a:rPr>
                        <a:t>Balh</a:t>
                      </a:r>
                      <a:r>
                        <a:rPr lang="en-US" sz="1400" b="1" u="none" strike="noStrike" baseline="0" dirty="0" smtClean="0">
                          <a:latin typeface="+mn-lt"/>
                        </a:rPr>
                        <a:t> Valley</a:t>
                      </a:r>
                      <a:endParaRPr lang="en-US" sz="1400" b="1" u="none" strike="noStrike" dirty="0" smtClean="0">
                        <a:latin typeface="+mn-lt"/>
                      </a:endParaRPr>
                    </a:p>
                    <a:p>
                      <a:pPr algn="ctr" rtl="0" fontAlgn="ctr"/>
                      <a:r>
                        <a:rPr lang="en-US" sz="1400" b="1" u="none" strike="noStrike" dirty="0" err="1" smtClean="0">
                          <a:latin typeface="+mn-lt"/>
                        </a:rPr>
                        <a:t>Sundernagar</a:t>
                      </a:r>
                      <a:r>
                        <a:rPr lang="en-US" sz="1400" b="1" u="none" strike="noStrike" dirty="0" smtClean="0">
                          <a:latin typeface="+mn-lt"/>
                        </a:rPr>
                        <a:t> </a:t>
                      </a:r>
                    </a:p>
                    <a:p>
                      <a:pPr algn="ctr" rtl="0" fontAlgn="ctr">
                        <a:spcBef>
                          <a:spcPts val="300"/>
                        </a:spcBef>
                      </a:pPr>
                      <a:r>
                        <a:rPr lang="en-US" sz="1400" b="1" u="none" strike="noStrike" dirty="0" smtClean="0">
                          <a:latin typeface="+mn-lt"/>
                        </a:rPr>
                        <a:t>(</a:t>
                      </a:r>
                      <a:r>
                        <a:rPr lang="en-US" sz="1400" b="1" u="none" strike="noStrike" dirty="0">
                          <a:latin typeface="+mn-lt"/>
                        </a:rPr>
                        <a:t>HP) </a:t>
                      </a:r>
                      <a:endParaRPr lang="en-US" sz="1400" b="1" i="0" u="none" strike="noStrike" dirty="0">
                        <a:solidFill>
                          <a:srgbClr val="000000"/>
                        </a:solidFill>
                        <a:latin typeface="+mn-lt"/>
                      </a:endParaRPr>
                    </a:p>
                  </a:txBody>
                  <a:tcPr marL="6669"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u="none" strike="noStrike" dirty="0" smtClean="0">
                          <a:latin typeface="+mn-lt"/>
                        </a:rPr>
                        <a:t>KNNL</a:t>
                      </a:r>
                    </a:p>
                    <a:p>
                      <a:pPr algn="ctr" rtl="0" fontAlgn="ctr"/>
                      <a:r>
                        <a:rPr lang="en-US" sz="1400" b="1" u="none" strike="noStrike" dirty="0" err="1" smtClean="0">
                          <a:latin typeface="+mn-lt"/>
                        </a:rPr>
                        <a:t>Shiggaon</a:t>
                      </a:r>
                      <a:r>
                        <a:rPr lang="en-US" sz="1400" b="1" u="none" strike="noStrike" dirty="0" smtClean="0">
                          <a:latin typeface="+mn-lt"/>
                        </a:rPr>
                        <a:t> </a:t>
                      </a:r>
                    </a:p>
                    <a:p>
                      <a:pPr algn="ctr" rtl="0" fontAlgn="ctr">
                        <a:spcBef>
                          <a:spcPts val="300"/>
                        </a:spcBef>
                      </a:pPr>
                      <a:r>
                        <a:rPr lang="en-US" sz="1400" b="1" u="none" strike="noStrike" dirty="0" smtClean="0">
                          <a:latin typeface="+mn-lt"/>
                        </a:rPr>
                        <a:t>(KS)</a:t>
                      </a:r>
                      <a:endParaRPr lang="en-US" sz="1400" b="1" i="0" u="none" strike="noStrike" dirty="0">
                        <a:solidFill>
                          <a:srgbClr val="000000"/>
                        </a:solidFill>
                        <a:latin typeface="+mn-lt"/>
                      </a:endParaRPr>
                    </a:p>
                  </a:txBody>
                  <a:tcPr marL="6669"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u="none" strike="noStrike" dirty="0" smtClean="0">
                          <a:latin typeface="+mn-lt"/>
                        </a:rPr>
                        <a:t>IGNP</a:t>
                      </a:r>
                    </a:p>
                    <a:p>
                      <a:pPr algn="ctr" rtl="0" fontAlgn="ctr"/>
                      <a:r>
                        <a:rPr lang="en-US" sz="1400" b="1" u="none" strike="noStrike" dirty="0" smtClean="0">
                          <a:latin typeface="+mn-lt"/>
                        </a:rPr>
                        <a:t>Bikaner</a:t>
                      </a:r>
                    </a:p>
                    <a:p>
                      <a:pPr algn="ctr" rtl="0" fontAlgn="ctr">
                        <a:spcBef>
                          <a:spcPts val="300"/>
                        </a:spcBef>
                      </a:pPr>
                      <a:r>
                        <a:rPr lang="en-US" sz="1400" b="1" u="none" strike="noStrike" dirty="0" smtClean="0">
                          <a:latin typeface="+mn-lt"/>
                        </a:rPr>
                        <a:t>(Raj.) </a:t>
                      </a:r>
                      <a:endParaRPr lang="en-US" sz="1400" b="1" i="0" u="none" strike="noStrike" dirty="0">
                        <a:solidFill>
                          <a:srgbClr val="000000"/>
                        </a:solidFill>
                        <a:latin typeface="+mn-lt"/>
                      </a:endParaRPr>
                    </a:p>
                  </a:txBody>
                  <a:tcPr marL="6669"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252">
                <a:tc>
                  <a:txBody>
                    <a:bodyPr/>
                    <a:lstStyle/>
                    <a:p>
                      <a:pPr algn="l" rtl="0" fontAlgn="ctr"/>
                      <a:r>
                        <a:rPr lang="en-US" sz="1400" b="0" u="none" strike="noStrike" dirty="0" smtClean="0">
                          <a:latin typeface="+mn-lt"/>
                        </a:rPr>
                        <a:t>Area </a:t>
                      </a:r>
                      <a:r>
                        <a:rPr lang="en-US" sz="1400" b="0" u="none" strike="noStrike" dirty="0">
                          <a:latin typeface="+mn-lt"/>
                        </a:rPr>
                        <a:t>to be / </a:t>
                      </a:r>
                      <a:r>
                        <a:rPr lang="en-US" sz="1400" b="0" u="none" strike="noStrike" dirty="0" smtClean="0">
                          <a:latin typeface="+mn-lt"/>
                        </a:rPr>
                        <a:t/>
                      </a:r>
                      <a:br>
                        <a:rPr lang="en-US" sz="1400" b="0" u="none" strike="noStrike" dirty="0" smtClean="0">
                          <a:latin typeface="+mn-lt"/>
                        </a:rPr>
                      </a:br>
                      <a:r>
                        <a:rPr lang="en-US" sz="1400" b="0" u="none" strike="noStrike" dirty="0" smtClean="0">
                          <a:latin typeface="+mn-lt"/>
                        </a:rPr>
                        <a:t>Irrigated </a:t>
                      </a:r>
                      <a:r>
                        <a:rPr lang="en-US" sz="1400" b="0" u="none" strike="noStrike" dirty="0">
                          <a:latin typeface="+mn-lt"/>
                        </a:rPr>
                        <a:t>(Ac) </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988</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533</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617</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455</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14,820</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29600</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5,817</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24,453</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37,050</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7538">
                <a:tc>
                  <a:txBody>
                    <a:bodyPr/>
                    <a:lstStyle/>
                    <a:p>
                      <a:pPr algn="l" rtl="0" fontAlgn="ctr"/>
                      <a:r>
                        <a:rPr lang="en-US" sz="1400" b="0" u="none" strike="noStrike" dirty="0" smtClean="0">
                          <a:latin typeface="+mn-lt"/>
                        </a:rPr>
                        <a:t>Beneficiaries</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600</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180</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200</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216</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5,000</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10544</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7,500</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a:latin typeface="+mn-lt"/>
                        </a:rPr>
                        <a:t>8,154</a:t>
                      </a:r>
                      <a:endParaRPr lang="en-US" sz="1400" b="0" i="0" u="none" strike="noStrike">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3,000</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226">
                <a:tc>
                  <a:txBody>
                    <a:bodyPr/>
                    <a:lstStyle/>
                    <a:p>
                      <a:pPr algn="l" rtl="0" fontAlgn="ctr"/>
                      <a:r>
                        <a:rPr lang="en-US" sz="1400" b="0" u="none" strike="noStrike" dirty="0">
                          <a:latin typeface="+mn-lt"/>
                        </a:rPr>
                        <a:t>Water Source  </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err="1" smtClean="0">
                          <a:latin typeface="+mn-lt"/>
                        </a:rPr>
                        <a:t>M.I</a:t>
                      </a:r>
                      <a:r>
                        <a:rPr lang="en-US" sz="1400" b="0" u="none" strike="noStrike" dirty="0" smtClean="0">
                          <a:latin typeface="+mn-lt"/>
                        </a:rPr>
                        <a:t>. Tank</a:t>
                      </a:r>
                    </a:p>
                    <a:p>
                      <a:pPr algn="ctr" rtl="0" fontAlgn="ct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Canal </a:t>
                      </a:r>
                    </a:p>
                    <a:p>
                      <a:pPr algn="ctr" rtl="0" fontAlgn="ctr"/>
                      <a:r>
                        <a:rPr lang="en-US" sz="1400" b="0" u="none" strike="noStrike" dirty="0" smtClean="0">
                          <a:latin typeface="+mn-lt"/>
                        </a:rPr>
                        <a:t>(</a:t>
                      </a:r>
                      <a:r>
                        <a:rPr lang="en-US" sz="1400" b="0" u="none" strike="noStrike" dirty="0" err="1" smtClean="0">
                          <a:latin typeface="+mn-lt"/>
                        </a:rPr>
                        <a:t>AMRP</a:t>
                      </a:r>
                      <a:r>
                        <a:rPr lang="en-US" sz="1400" b="0" u="none" strike="noStrike" dirty="0" smtClean="0">
                          <a:latin typeface="+mn-lt"/>
                        </a:rPr>
                        <a:t>) </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Canal </a:t>
                      </a:r>
                    </a:p>
                    <a:p>
                      <a:pPr algn="ctr" rtl="0" fontAlgn="ctr"/>
                      <a:r>
                        <a:rPr lang="en-US" sz="1400" b="0" u="none" strike="noStrike" dirty="0" smtClean="0">
                          <a:latin typeface="+mn-lt"/>
                        </a:rPr>
                        <a:t>(</a:t>
                      </a:r>
                      <a:r>
                        <a:rPr lang="en-US" sz="1400" b="0" u="none" strike="noStrike" dirty="0" err="1" smtClean="0">
                          <a:latin typeface="+mn-lt"/>
                        </a:rPr>
                        <a:t>SSNNL</a:t>
                      </a:r>
                      <a:r>
                        <a:rPr lang="en-US" sz="1400" b="0" u="none" strike="noStrike" dirty="0" smtClean="0">
                          <a:latin typeface="+mn-lt"/>
                        </a:rPr>
                        <a:t>) </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Community</a:t>
                      </a:r>
                    </a:p>
                    <a:p>
                      <a:pPr algn="ctr" rtl="0" fontAlgn="ctr"/>
                      <a:r>
                        <a:rPr lang="en-US" sz="1400" b="0" u="none" strike="noStrike" dirty="0" err="1" smtClean="0">
                          <a:latin typeface="+mn-lt"/>
                        </a:rPr>
                        <a:t>Tubewells</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Canal</a:t>
                      </a:r>
                      <a:br>
                        <a:rPr lang="en-US" sz="1400" b="0" u="none" strike="noStrike" dirty="0">
                          <a:latin typeface="+mn-lt"/>
                        </a:rPr>
                      </a:br>
                      <a:r>
                        <a:rPr lang="en-US" sz="1400" b="0" u="none" strike="noStrike" dirty="0" smtClean="0">
                          <a:latin typeface="+mn-lt"/>
                        </a:rPr>
                        <a:t>(</a:t>
                      </a:r>
                      <a:r>
                        <a:rPr lang="en-US" sz="1400" b="0" u="none" strike="noStrike" dirty="0" err="1" smtClean="0">
                          <a:latin typeface="+mn-lt"/>
                        </a:rPr>
                        <a:t>PBC</a:t>
                      </a:r>
                      <a:r>
                        <a:rPr lang="en-US" sz="1400" b="0" u="none" strike="noStrike" dirty="0" smtClean="0">
                          <a:latin typeface="+mn-lt"/>
                        </a:rPr>
                        <a:t>) </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Canal</a:t>
                      </a:r>
                    </a:p>
                    <a:p>
                      <a:pPr algn="ctr" rtl="0" fontAlgn="ctr"/>
                      <a:r>
                        <a:rPr lang="en-US" sz="1400" b="0" u="none" strike="noStrike" dirty="0" smtClean="0">
                          <a:latin typeface="+mn-lt"/>
                        </a:rPr>
                        <a:t>(</a:t>
                      </a:r>
                      <a:r>
                        <a:rPr lang="en-US" sz="1400" b="0" u="none" strike="noStrike" dirty="0" err="1" smtClean="0">
                          <a:latin typeface="+mn-lt"/>
                        </a:rPr>
                        <a:t>Purna</a:t>
                      </a:r>
                      <a:r>
                        <a:rPr lang="en-US" sz="1400" b="0" u="none" strike="noStrike" dirty="0" smtClean="0">
                          <a:latin typeface="+mn-lt"/>
                        </a:rPr>
                        <a:t>)</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Canal</a:t>
                      </a:r>
                      <a:br>
                        <a:rPr lang="en-US" sz="1400" b="0" u="none" strike="noStrike" dirty="0">
                          <a:latin typeface="+mn-lt"/>
                        </a:rPr>
                      </a:br>
                      <a:r>
                        <a:rPr lang="en-US" sz="1400" b="0" u="none" strike="noStrike" dirty="0">
                          <a:latin typeface="+mn-lt"/>
                        </a:rPr>
                        <a:t>(</a:t>
                      </a:r>
                      <a:r>
                        <a:rPr lang="en-US" sz="1400" b="0" u="none" strike="noStrike" dirty="0" err="1">
                          <a:latin typeface="+mn-lt"/>
                        </a:rPr>
                        <a:t>BBMB</a:t>
                      </a:r>
                      <a:r>
                        <a:rPr lang="en-US" sz="1400" b="0" u="none" strike="noStrike" dirty="0" smtClean="0">
                          <a:latin typeface="+mn-lt"/>
                        </a:rPr>
                        <a:t>)</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River</a:t>
                      </a:r>
                      <a:br>
                        <a:rPr lang="en-US" sz="1400" b="0" u="none" strike="noStrike" dirty="0">
                          <a:latin typeface="+mn-lt"/>
                        </a:rPr>
                      </a:br>
                      <a:r>
                        <a:rPr lang="en-US" sz="1400" b="0" u="none" strike="noStrike" dirty="0">
                          <a:latin typeface="+mn-lt"/>
                        </a:rPr>
                        <a:t>(</a:t>
                      </a:r>
                      <a:r>
                        <a:rPr lang="en-US" sz="1400" b="0" u="none" strike="noStrike" dirty="0" err="1">
                          <a:latin typeface="+mn-lt"/>
                        </a:rPr>
                        <a:t>Varada</a:t>
                      </a:r>
                      <a:r>
                        <a:rPr lang="en-US" sz="1400" b="0" u="none" strike="noStrike" dirty="0" smtClean="0">
                          <a:latin typeface="+mn-lt"/>
                        </a:rPr>
                        <a:t>)</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Canal</a:t>
                      </a:r>
                      <a:br>
                        <a:rPr lang="en-US" sz="1400" b="0" u="none" strike="noStrike" dirty="0">
                          <a:latin typeface="+mn-lt"/>
                        </a:rPr>
                      </a:br>
                      <a:r>
                        <a:rPr lang="en-US" sz="1400" b="0" u="none" strike="noStrike" dirty="0" smtClean="0">
                          <a:latin typeface="+mn-lt"/>
                        </a:rPr>
                        <a:t>(</a:t>
                      </a:r>
                      <a:r>
                        <a:rPr lang="en-US" sz="1400" b="0" u="none" strike="noStrike" dirty="0" err="1" smtClean="0">
                          <a:latin typeface="+mn-lt"/>
                        </a:rPr>
                        <a:t>IGNP</a:t>
                      </a:r>
                      <a:r>
                        <a:rPr lang="en-US" sz="1400" b="0" u="none" strike="noStrike" dirty="0" smtClean="0">
                          <a:latin typeface="+mn-lt"/>
                        </a:rPr>
                        <a:t>)</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252">
                <a:tc>
                  <a:txBody>
                    <a:bodyPr/>
                    <a:lstStyle/>
                    <a:p>
                      <a:pPr algn="l" rtl="0" fontAlgn="ctr"/>
                      <a:r>
                        <a:rPr lang="en-US" sz="1400" b="0" u="none" strike="noStrike" dirty="0" smtClean="0">
                          <a:latin typeface="+mn-lt"/>
                        </a:rPr>
                        <a:t>Duration (</a:t>
                      </a:r>
                      <a:r>
                        <a:rPr lang="en-US" sz="1400" b="0" u="none" strike="noStrike" dirty="0" err="1" smtClean="0">
                          <a:latin typeface="+mn-lt"/>
                        </a:rPr>
                        <a:t>Mnth</a:t>
                      </a:r>
                      <a:r>
                        <a:rPr lang="en-US" sz="1400" b="0" u="none" strike="noStrike" dirty="0" smtClean="0">
                          <a:latin typeface="+mn-lt"/>
                        </a:rPr>
                        <a:t>)</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6</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12</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9</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6</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4</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26</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36</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a:latin typeface="+mn-lt"/>
                        </a:rPr>
                        <a:t>26</a:t>
                      </a:r>
                      <a:endParaRPr lang="en-US" sz="1400" b="0" i="0" u="none" strike="noStrike">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12</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499">
                <a:tc>
                  <a:txBody>
                    <a:bodyPr/>
                    <a:lstStyle/>
                    <a:p>
                      <a:pPr algn="l" rtl="0" fontAlgn="ctr"/>
                      <a:r>
                        <a:rPr lang="en-US" sz="1400" b="0" u="none" strike="noStrike" dirty="0">
                          <a:latin typeface="+mn-lt"/>
                        </a:rPr>
                        <a:t>Handed Over </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2008</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2009</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2010</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2011</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2011</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2011</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2012</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2012  </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2012</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252">
                <a:tc>
                  <a:txBody>
                    <a:bodyPr/>
                    <a:lstStyle/>
                    <a:p>
                      <a:pPr algn="l" rtl="0" fontAlgn="ctr"/>
                      <a:r>
                        <a:rPr lang="en-US" sz="1400" b="0" u="none" strike="noStrike" dirty="0">
                          <a:latin typeface="+mn-lt"/>
                        </a:rPr>
                        <a:t>Maintenance </a:t>
                      </a:r>
                      <a:r>
                        <a:rPr lang="en-US" sz="1400" b="0" u="none" strike="noStrike" dirty="0" smtClean="0">
                          <a:latin typeface="+mn-lt"/>
                        </a:rPr>
                        <a:t/>
                      </a:r>
                      <a:br>
                        <a:rPr lang="en-US" sz="1400" b="0" u="none" strike="noStrike" dirty="0" smtClean="0">
                          <a:latin typeface="+mn-lt"/>
                        </a:rPr>
                      </a:br>
                      <a:r>
                        <a:rPr lang="en-US" sz="1400" b="0" u="none" strike="noStrike" dirty="0" smtClean="0">
                          <a:latin typeface="+mn-lt"/>
                        </a:rPr>
                        <a:t>Contract </a:t>
                      </a:r>
                      <a:r>
                        <a:rPr lang="en-US" sz="1400" b="0" u="none" strike="noStrike" dirty="0">
                          <a:latin typeface="+mn-lt"/>
                        </a:rPr>
                        <a:t>(Yrs.) </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1</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2</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1</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1</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3</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2</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a:latin typeface="+mn-lt"/>
                        </a:rPr>
                        <a:t>5</a:t>
                      </a:r>
                      <a:endParaRPr lang="en-US" sz="1400" b="0" i="0" u="none" strike="noStrike">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a:latin typeface="+mn-lt"/>
                        </a:rPr>
                        <a:t>2</a:t>
                      </a:r>
                      <a:endParaRPr lang="en-US" sz="1400" b="0" i="0" u="none" strike="noStrike">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a:latin typeface="+mn-lt"/>
                        </a:rPr>
                        <a:t>2</a:t>
                      </a:r>
                      <a:endParaRPr lang="en-US" sz="1400" b="0" i="0" u="none" strike="noStrike">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373">
                <a:tc>
                  <a:txBody>
                    <a:bodyPr/>
                    <a:lstStyle/>
                    <a:p>
                      <a:pPr algn="l" fontAlgn="ctr"/>
                      <a:r>
                        <a:rPr lang="en-US" sz="1400" b="0" u="none" strike="noStrike" dirty="0">
                          <a:latin typeface="+mn-lt"/>
                        </a:rPr>
                        <a:t>System Type </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400" b="0" u="none" strike="noStrike" dirty="0" err="1" smtClean="0">
                          <a:latin typeface="+mn-lt"/>
                        </a:rPr>
                        <a:t>Pressurised</a:t>
                      </a:r>
                      <a:endParaRPr lang="en-US" sz="1400" b="0" u="none" strike="noStrike" dirty="0" smtClean="0">
                        <a:latin typeface="+mn-lt"/>
                      </a:endParaRPr>
                    </a:p>
                    <a:p>
                      <a:pPr algn="ctr" fontAlgn="ctr"/>
                      <a:r>
                        <a:rPr lang="en-US" sz="1400" b="0" u="none" strike="noStrike" dirty="0" smtClean="0">
                          <a:latin typeface="+mn-lt"/>
                        </a:rPr>
                        <a:t>Drip / Sprinkler</a:t>
                      </a: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300" b="0" i="0" u="none" strike="noStrike" dirty="0">
                        <a:solidFill>
                          <a:srgbClr val="000000"/>
                        </a:solidFill>
                        <a:latin typeface="Arial Narrow"/>
                      </a:endParaRPr>
                    </a:p>
                  </a:txBody>
                  <a:tcPr marL="49530" marR="6669" marT="61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gridSpan="2">
                  <a:txBody>
                    <a:bodyPr/>
                    <a:lstStyle/>
                    <a:p>
                      <a:pPr algn="ctr" fontAlgn="ctr"/>
                      <a:r>
                        <a:rPr lang="en-US" sz="1400" b="0" u="none" strike="noStrike" dirty="0" err="1" smtClean="0">
                          <a:latin typeface="+mn-lt"/>
                        </a:rPr>
                        <a:t>Pressurised</a:t>
                      </a:r>
                      <a:endParaRPr lang="en-US" sz="1400" b="0" u="none" strike="noStrike" dirty="0" smtClean="0">
                        <a:latin typeface="+mn-lt"/>
                      </a:endParaRPr>
                    </a:p>
                    <a:p>
                      <a:pPr algn="ctr" fontAlgn="ctr"/>
                      <a:r>
                        <a:rPr lang="en-US" sz="1400" b="0" u="none" strike="noStrike" dirty="0" smtClean="0">
                          <a:latin typeface="+mn-lt"/>
                        </a:rPr>
                        <a:t>Drip </a:t>
                      </a:r>
                      <a:endParaRPr lang="en-US" sz="1400" b="0" u="none" strike="noStrike" dirty="0">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rtl="0" fontAlgn="ctr"/>
                      <a:endParaRPr lang="en-US" sz="1300" b="0" i="0" u="none" strike="noStrike" dirty="0">
                        <a:solidFill>
                          <a:srgbClr val="000000"/>
                        </a:solidFill>
                        <a:latin typeface="Arial Narrow"/>
                      </a:endParaRPr>
                    </a:p>
                  </a:txBody>
                  <a:tcPr marL="49530" marR="6669" marT="61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ctr" fontAlgn="ctr"/>
                      <a:r>
                        <a:rPr lang="en-US" sz="1400" b="0" u="none" strike="noStrike" dirty="0" smtClean="0">
                          <a:latin typeface="+mn-lt"/>
                        </a:rPr>
                        <a:t>Pres. Drip / Sprinkler</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u="none" strike="noStrike" dirty="0" smtClean="0">
                          <a:latin typeface="+mn-lt"/>
                        </a:rPr>
                        <a:t>Gravity</a:t>
                      </a:r>
                    </a:p>
                    <a:p>
                      <a:pPr algn="ctr" fontAlgn="ctr"/>
                      <a:r>
                        <a:rPr lang="en-US" sz="1400" b="0" u="none" strike="noStrike" dirty="0" smtClean="0">
                          <a:latin typeface="+mn-lt"/>
                        </a:rPr>
                        <a:t>Pipe</a:t>
                      </a: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u="none" strike="noStrike" dirty="0" smtClean="0">
                          <a:latin typeface="+mn-lt"/>
                        </a:rPr>
                        <a:t>Pres. &amp; </a:t>
                      </a:r>
                      <a:r>
                        <a:rPr lang="en-US" sz="1400" b="0" u="none" strike="noStrike" dirty="0" err="1" smtClean="0">
                          <a:latin typeface="+mn-lt"/>
                        </a:rPr>
                        <a:t>Gvty</a:t>
                      </a:r>
                      <a:r>
                        <a:rPr lang="en-US" sz="1400" b="0" u="none" strike="noStrike" dirty="0" smtClean="0">
                          <a:latin typeface="+mn-lt"/>
                        </a:rPr>
                        <a:t>.</a:t>
                      </a:r>
                    </a:p>
                    <a:p>
                      <a:pPr algn="ctr" fontAlgn="ctr"/>
                      <a:r>
                        <a:rPr lang="en-US" sz="1400" b="0" u="none" strike="noStrike" baseline="0" dirty="0" smtClean="0">
                          <a:latin typeface="+mn-lt"/>
                        </a:rPr>
                        <a:t>Sprinkler</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400" b="0" u="none" strike="noStrike" dirty="0" err="1" smtClean="0">
                          <a:latin typeface="+mn-lt"/>
                        </a:rPr>
                        <a:t>Pressurised</a:t>
                      </a:r>
                      <a:endParaRPr lang="en-US" sz="1400" b="0" u="none" strike="noStrike" dirty="0" smtClean="0">
                        <a:latin typeface="+mn-lt"/>
                      </a:endParaRPr>
                    </a:p>
                    <a:p>
                      <a:pPr algn="ctr" fontAlgn="ctr"/>
                      <a:r>
                        <a:rPr lang="en-US" sz="1400" b="0" u="none" strike="noStrike" dirty="0" smtClean="0">
                          <a:latin typeface="+mn-lt"/>
                        </a:rPr>
                        <a:t>Drip / Sprinkler</a:t>
                      </a:r>
                      <a:endParaRPr lang="en-US" sz="1400" b="0" i="0" u="none" strike="noStrike" dirty="0" smtClean="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n-US" sz="1200" b="0" i="0" u="none" strike="noStrike" dirty="0">
                        <a:solidFill>
                          <a:srgbClr val="000000"/>
                        </a:solidFill>
                        <a:latin typeface="Arial Narrow"/>
                      </a:endParaRPr>
                    </a:p>
                  </a:txBody>
                  <a:tcPr marL="5832" marR="5832" marT="5832" marB="0" anchor="ctr"/>
                </a:tc>
              </a:tr>
            </a:tbl>
          </a:graphicData>
        </a:graphic>
      </p:graphicFrame>
    </p:spTree>
    <p:extLst>
      <p:ext uri="{BB962C8B-B14F-4D97-AF65-F5344CB8AC3E}">
        <p14:creationId xmlns:p14="http://schemas.microsoft.com/office/powerpoint/2010/main" val="583181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30249" y="998538"/>
            <a:ext cx="789146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045414553"/>
              </p:ext>
            </p:extLst>
          </p:nvPr>
        </p:nvGraphicFramePr>
        <p:xfrm>
          <a:off x="730249" y="1250484"/>
          <a:ext cx="7891465" cy="4231302"/>
        </p:xfrm>
        <a:graphic>
          <a:graphicData uri="http://schemas.openxmlformats.org/drawingml/2006/table">
            <a:tbl>
              <a:tblPr firstRow="1">
                <a:tableStyleId>{BDBED569-4797-4DF1-A0F4-6AAB3CD982D8}</a:tableStyleId>
              </a:tblPr>
              <a:tblGrid>
                <a:gridCol w="1424293"/>
                <a:gridCol w="1212843"/>
                <a:gridCol w="1149010"/>
                <a:gridCol w="1659329"/>
                <a:gridCol w="1222995"/>
                <a:gridCol w="1222995"/>
              </a:tblGrid>
              <a:tr h="917448">
                <a:tc>
                  <a:txBody>
                    <a:bodyPr/>
                    <a:lstStyle/>
                    <a:p>
                      <a:pPr algn="ctr" rtl="0" fontAlgn="ctr"/>
                      <a:r>
                        <a:rPr lang="en-US" sz="1400" b="1" u="none" strike="noStrike" dirty="0">
                          <a:latin typeface="+mn-lt"/>
                        </a:rPr>
                        <a:t>Location</a:t>
                      </a:r>
                      <a:endParaRPr lang="en-US" sz="1400" b="1" i="0" u="none" strike="noStrike" dirty="0">
                        <a:solidFill>
                          <a:srgbClr val="000000"/>
                        </a:solidFill>
                        <a:latin typeface="+mn-lt"/>
                      </a:endParaRPr>
                    </a:p>
                  </a:txBody>
                  <a:tcPr marL="6669"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u="none" strike="noStrike" dirty="0" smtClean="0">
                          <a:latin typeface="+mn-lt"/>
                        </a:rPr>
                        <a:t>NCP</a:t>
                      </a:r>
                    </a:p>
                    <a:p>
                      <a:pPr algn="ctr" rtl="0" fontAlgn="ctr"/>
                      <a:r>
                        <a:rPr lang="en-US" sz="1400" b="1" u="none" strike="noStrike" dirty="0" err="1" smtClean="0">
                          <a:latin typeface="+mn-lt"/>
                        </a:rPr>
                        <a:t>Sanchore</a:t>
                      </a:r>
                      <a:r>
                        <a:rPr lang="en-US" sz="1400" b="1" u="none" strike="noStrike" dirty="0">
                          <a:latin typeface="+mn-lt"/>
                        </a:rPr>
                        <a:t>, </a:t>
                      </a:r>
                      <a:endParaRPr lang="en-US" sz="1400" b="1" u="none" strike="noStrike" dirty="0" smtClean="0">
                        <a:latin typeface="+mn-lt"/>
                      </a:endParaRPr>
                    </a:p>
                    <a:p>
                      <a:pPr algn="ctr" rtl="0" fontAlgn="ctr">
                        <a:spcBef>
                          <a:spcPts val="300"/>
                        </a:spcBef>
                      </a:pPr>
                      <a:r>
                        <a:rPr lang="en-US" sz="1400" b="1" u="none" strike="noStrike" dirty="0" smtClean="0">
                          <a:latin typeface="+mn-lt"/>
                        </a:rPr>
                        <a:t>(Raj.)</a:t>
                      </a:r>
                      <a:endParaRPr lang="en-US" sz="1400" b="1" i="0" u="none" strike="noStrike" dirty="0">
                        <a:solidFill>
                          <a:srgbClr val="000000"/>
                        </a:solidFill>
                        <a:latin typeface="+mn-lt"/>
                      </a:endParaRPr>
                    </a:p>
                  </a:txBody>
                  <a:tcPr marL="6669"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u="none" strike="noStrike" dirty="0" err="1" smtClean="0">
                          <a:latin typeface="+mn-lt"/>
                        </a:rPr>
                        <a:t>Ramthal</a:t>
                      </a:r>
                      <a:endParaRPr lang="en-US" sz="1400" b="1" u="none" strike="noStrike" dirty="0" smtClean="0">
                        <a:latin typeface="+mn-lt"/>
                      </a:endParaRPr>
                    </a:p>
                    <a:p>
                      <a:pPr algn="ctr" rtl="0" fontAlgn="ctr"/>
                      <a:r>
                        <a:rPr lang="en-US" sz="1400" b="1" u="none" strike="noStrike" dirty="0" err="1" smtClean="0">
                          <a:latin typeface="+mn-lt"/>
                        </a:rPr>
                        <a:t>Hungund</a:t>
                      </a:r>
                      <a:r>
                        <a:rPr lang="en-US" sz="1400" b="1" u="none" strike="noStrike" dirty="0" smtClean="0">
                          <a:latin typeface="+mn-lt"/>
                        </a:rPr>
                        <a:t> </a:t>
                      </a:r>
                    </a:p>
                    <a:p>
                      <a:pPr algn="ctr" rtl="0" fontAlgn="ctr">
                        <a:spcBef>
                          <a:spcPts val="300"/>
                        </a:spcBef>
                      </a:pPr>
                      <a:r>
                        <a:rPr lang="en-US" sz="1400" b="1" u="none" strike="noStrike" dirty="0" smtClean="0">
                          <a:latin typeface="+mn-lt"/>
                        </a:rPr>
                        <a:t>(</a:t>
                      </a:r>
                      <a:r>
                        <a:rPr lang="en-US" sz="1400" b="1" u="none" strike="noStrike" dirty="0" err="1" smtClean="0">
                          <a:latin typeface="+mn-lt"/>
                        </a:rPr>
                        <a:t>Kar</a:t>
                      </a:r>
                      <a:r>
                        <a:rPr lang="en-US" sz="1400" b="1" u="none" strike="noStrike" dirty="0" smtClean="0">
                          <a:latin typeface="+mn-lt"/>
                        </a:rPr>
                        <a:t>.)</a:t>
                      </a:r>
                      <a:endParaRPr lang="en-US" sz="1400" b="1" i="0" u="none" strike="noStrike" dirty="0">
                        <a:solidFill>
                          <a:srgbClr val="000000"/>
                        </a:solidFill>
                        <a:latin typeface="+mn-lt"/>
                      </a:endParaRPr>
                    </a:p>
                  </a:txBody>
                  <a:tcPr marL="6669"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300"/>
                        </a:spcBef>
                      </a:pPr>
                      <a:r>
                        <a:rPr lang="en-US" sz="1400" b="1" i="0" u="none" strike="noStrike" dirty="0" smtClean="0">
                          <a:solidFill>
                            <a:srgbClr val="000000"/>
                          </a:solidFill>
                          <a:latin typeface="+mn-lt"/>
                        </a:rPr>
                        <a:t>Cane Agro</a:t>
                      </a:r>
                    </a:p>
                    <a:p>
                      <a:pPr algn="ctr" rtl="0" fontAlgn="ctr">
                        <a:spcBef>
                          <a:spcPts val="300"/>
                        </a:spcBef>
                      </a:pPr>
                      <a:r>
                        <a:rPr lang="en-US" sz="1400" b="1" i="0" u="none" strike="noStrike" dirty="0" err="1" smtClean="0">
                          <a:solidFill>
                            <a:srgbClr val="000000"/>
                          </a:solidFill>
                          <a:latin typeface="+mn-lt"/>
                        </a:rPr>
                        <a:t>Sangli</a:t>
                      </a:r>
                      <a:endParaRPr lang="en-US" sz="1400" b="1" i="0" u="none" strike="noStrike" dirty="0" smtClean="0">
                        <a:solidFill>
                          <a:srgbClr val="000000"/>
                        </a:solidFill>
                        <a:latin typeface="+mn-lt"/>
                      </a:endParaRPr>
                    </a:p>
                    <a:p>
                      <a:pPr algn="ctr" rtl="0" fontAlgn="ctr">
                        <a:spcBef>
                          <a:spcPts val="300"/>
                        </a:spcBef>
                      </a:pPr>
                      <a:r>
                        <a:rPr lang="en-US" sz="1400" b="1" i="0" u="none" strike="noStrike" dirty="0" smtClean="0">
                          <a:solidFill>
                            <a:srgbClr val="000000"/>
                          </a:solidFill>
                          <a:latin typeface="+mn-lt"/>
                        </a:rPr>
                        <a:t>(MS)</a:t>
                      </a:r>
                      <a:endParaRPr lang="en-US" sz="1400" b="1" i="0" u="none" strike="noStrike" dirty="0">
                        <a:solidFill>
                          <a:srgbClr val="000000"/>
                        </a:solidFill>
                        <a:latin typeface="+mn-lt"/>
                      </a:endParaRPr>
                    </a:p>
                  </a:txBody>
                  <a:tcPr marL="6669"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300"/>
                        </a:spcBef>
                      </a:pPr>
                      <a:r>
                        <a:rPr lang="en-US" sz="1400" b="1" i="0" u="none" strike="noStrike" dirty="0" err="1" smtClean="0">
                          <a:solidFill>
                            <a:srgbClr val="000000"/>
                          </a:solidFill>
                          <a:latin typeface="+mn-lt"/>
                        </a:rPr>
                        <a:t>Kandi</a:t>
                      </a:r>
                      <a:r>
                        <a:rPr lang="en-US" sz="1400" b="1" i="0" u="none" strike="noStrike" dirty="0" smtClean="0">
                          <a:solidFill>
                            <a:srgbClr val="000000"/>
                          </a:solidFill>
                          <a:latin typeface="+mn-lt"/>
                        </a:rPr>
                        <a:t> Integrated</a:t>
                      </a:r>
                    </a:p>
                    <a:p>
                      <a:pPr algn="ctr" rtl="0" fontAlgn="ctr">
                        <a:spcBef>
                          <a:spcPts val="300"/>
                        </a:spcBef>
                      </a:pPr>
                      <a:r>
                        <a:rPr lang="en-US" sz="1400" b="1" i="0" u="none" strike="noStrike" dirty="0" err="1" smtClean="0">
                          <a:solidFill>
                            <a:srgbClr val="000000"/>
                          </a:solidFill>
                          <a:latin typeface="+mn-lt"/>
                        </a:rPr>
                        <a:t>Kandi</a:t>
                      </a:r>
                      <a:endParaRPr lang="en-US" sz="1400" b="1" i="0" u="none" strike="noStrike" dirty="0" smtClean="0">
                        <a:solidFill>
                          <a:srgbClr val="000000"/>
                        </a:solidFill>
                        <a:latin typeface="+mn-lt"/>
                      </a:endParaRPr>
                    </a:p>
                    <a:p>
                      <a:pPr algn="ctr" rtl="0" fontAlgn="ctr">
                        <a:spcBef>
                          <a:spcPts val="300"/>
                        </a:spcBef>
                      </a:pPr>
                      <a:r>
                        <a:rPr lang="en-US" sz="1400" b="1" i="0" u="none" strike="noStrike" dirty="0" smtClean="0">
                          <a:solidFill>
                            <a:srgbClr val="000000"/>
                          </a:solidFill>
                          <a:latin typeface="+mn-lt"/>
                        </a:rPr>
                        <a:t>(Punjab)</a:t>
                      </a:r>
                      <a:endParaRPr lang="en-US" sz="1400" b="1" i="0" u="none" strike="noStrike" dirty="0">
                        <a:solidFill>
                          <a:srgbClr val="000000"/>
                        </a:solidFill>
                        <a:latin typeface="+mn-lt"/>
                      </a:endParaRPr>
                    </a:p>
                  </a:txBody>
                  <a:tcPr marL="6669"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300"/>
                        </a:spcBef>
                      </a:pPr>
                      <a:r>
                        <a:rPr lang="en-US" sz="1400" b="1" i="0" u="none" strike="noStrike" dirty="0" err="1" smtClean="0">
                          <a:solidFill>
                            <a:srgbClr val="000000"/>
                          </a:solidFill>
                          <a:latin typeface="+mn-lt"/>
                        </a:rPr>
                        <a:t>Nadaun</a:t>
                      </a:r>
                      <a:endParaRPr lang="en-US" sz="1400" b="1" i="0" u="none" strike="noStrike" dirty="0" smtClean="0">
                        <a:solidFill>
                          <a:srgbClr val="000000"/>
                        </a:solidFill>
                        <a:latin typeface="+mn-lt"/>
                      </a:endParaRPr>
                    </a:p>
                    <a:p>
                      <a:pPr algn="ctr" rtl="0" fontAlgn="ctr">
                        <a:spcBef>
                          <a:spcPts val="300"/>
                        </a:spcBef>
                      </a:pPr>
                      <a:r>
                        <a:rPr lang="en-US" sz="1400" b="1" i="0" u="none" strike="noStrike" dirty="0" err="1" smtClean="0">
                          <a:solidFill>
                            <a:srgbClr val="000000"/>
                          </a:solidFill>
                          <a:latin typeface="+mn-lt"/>
                        </a:rPr>
                        <a:t>Hamirpur</a:t>
                      </a:r>
                      <a:endParaRPr lang="en-US" sz="1400" b="1" i="0" u="none" strike="noStrike" dirty="0" smtClean="0">
                        <a:solidFill>
                          <a:srgbClr val="000000"/>
                        </a:solidFill>
                        <a:latin typeface="+mn-lt"/>
                      </a:endParaRPr>
                    </a:p>
                    <a:p>
                      <a:pPr algn="ctr" rtl="0" fontAlgn="ctr">
                        <a:spcBef>
                          <a:spcPts val="300"/>
                        </a:spcBef>
                      </a:pPr>
                      <a:r>
                        <a:rPr lang="en-US" sz="1400" b="1" i="0" u="none" strike="noStrike" dirty="0" smtClean="0">
                          <a:solidFill>
                            <a:srgbClr val="000000"/>
                          </a:solidFill>
                          <a:latin typeface="+mn-lt"/>
                        </a:rPr>
                        <a:t>(HP)</a:t>
                      </a:r>
                      <a:endParaRPr lang="en-US" sz="1400" b="1" i="0" u="none" strike="noStrike" dirty="0">
                        <a:solidFill>
                          <a:srgbClr val="000000"/>
                        </a:solidFill>
                        <a:latin typeface="+mn-lt"/>
                      </a:endParaRPr>
                    </a:p>
                  </a:txBody>
                  <a:tcPr marL="6669"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564">
                <a:tc>
                  <a:txBody>
                    <a:bodyPr/>
                    <a:lstStyle/>
                    <a:p>
                      <a:pPr algn="l" rtl="0" fontAlgn="ctr"/>
                      <a:r>
                        <a:rPr lang="en-US" sz="1400" b="0" u="none" strike="noStrike" dirty="0" smtClean="0">
                          <a:latin typeface="+mn-lt"/>
                        </a:rPr>
                        <a:t>Area </a:t>
                      </a:r>
                      <a:r>
                        <a:rPr lang="en-US" sz="1400" b="0" u="none" strike="noStrike" dirty="0">
                          <a:latin typeface="+mn-lt"/>
                        </a:rPr>
                        <a:t>to be / </a:t>
                      </a:r>
                      <a:r>
                        <a:rPr lang="en-US" sz="1400" b="0" u="none" strike="noStrike" dirty="0" smtClean="0">
                          <a:latin typeface="+mn-lt"/>
                        </a:rPr>
                        <a:t/>
                      </a:r>
                      <a:br>
                        <a:rPr lang="en-US" sz="1400" b="0" u="none" strike="noStrike" dirty="0" smtClean="0">
                          <a:latin typeface="+mn-lt"/>
                        </a:rPr>
                      </a:br>
                      <a:r>
                        <a:rPr lang="en-US" sz="1400" b="0" u="none" strike="noStrike" dirty="0" smtClean="0">
                          <a:latin typeface="+mn-lt"/>
                        </a:rPr>
                        <a:t>Irrigated </a:t>
                      </a:r>
                      <a:r>
                        <a:rPr lang="en-US" sz="1400" b="0" u="none" strike="noStrike" dirty="0">
                          <a:latin typeface="+mn-lt"/>
                        </a:rPr>
                        <a:t>(Ac) </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3,38,400</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30,381</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2,009</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1,642</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7,360</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968">
                <a:tc>
                  <a:txBody>
                    <a:bodyPr/>
                    <a:lstStyle/>
                    <a:p>
                      <a:pPr algn="l" rtl="0" fontAlgn="ctr"/>
                      <a:r>
                        <a:rPr lang="en-US" sz="1400" b="0" u="none" strike="noStrike" dirty="0" smtClean="0">
                          <a:latin typeface="+mn-lt"/>
                        </a:rPr>
                        <a:t>Beneficiaries</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40,000</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7,382</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1,255</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1,200</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3,000</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564">
                <a:tc>
                  <a:txBody>
                    <a:bodyPr/>
                    <a:lstStyle/>
                    <a:p>
                      <a:pPr algn="l" rtl="0" fontAlgn="ctr"/>
                      <a:r>
                        <a:rPr lang="en-US" sz="1400" b="0" u="none" strike="noStrike" dirty="0">
                          <a:latin typeface="+mn-lt"/>
                        </a:rPr>
                        <a:t>Water Source  </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Canal </a:t>
                      </a:r>
                      <a:br>
                        <a:rPr lang="en-US" sz="1400" b="0" u="none" strike="noStrike" dirty="0">
                          <a:latin typeface="+mn-lt"/>
                        </a:rPr>
                      </a:br>
                      <a:r>
                        <a:rPr lang="en-US" sz="1400" b="0" u="none" strike="noStrike" dirty="0">
                          <a:latin typeface="+mn-lt"/>
                        </a:rPr>
                        <a:t>(</a:t>
                      </a:r>
                      <a:r>
                        <a:rPr lang="en-US" sz="1400" b="0" u="none" strike="noStrike" dirty="0" smtClean="0">
                          <a:latin typeface="+mn-lt"/>
                        </a:rPr>
                        <a:t>Narmada)</a:t>
                      </a:r>
                      <a:endParaRPr lang="en-US" sz="14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Canal</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Tank</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Canal</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Beas</a:t>
                      </a:r>
                      <a:r>
                        <a:rPr lang="en-US" sz="1400" b="0" i="0" u="none" strike="noStrike" baseline="0" dirty="0" smtClean="0">
                          <a:solidFill>
                            <a:srgbClr val="000000"/>
                          </a:solidFill>
                          <a:latin typeface="+mn-lt"/>
                        </a:rPr>
                        <a:t> River</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072">
                <a:tc>
                  <a:txBody>
                    <a:bodyPr/>
                    <a:lstStyle/>
                    <a:p>
                      <a:pPr algn="l" rtl="0" fontAlgn="ctr"/>
                      <a:r>
                        <a:rPr lang="en-US" sz="1400" b="0" u="none" strike="noStrike" dirty="0" smtClean="0">
                          <a:latin typeface="+mn-lt"/>
                        </a:rPr>
                        <a:t>Duration (</a:t>
                      </a:r>
                      <a:r>
                        <a:rPr lang="en-US" sz="1400" b="0" u="none" strike="noStrike" dirty="0" err="1" smtClean="0">
                          <a:latin typeface="+mn-lt"/>
                        </a:rPr>
                        <a:t>Mnth</a:t>
                      </a:r>
                      <a:r>
                        <a:rPr lang="en-US" sz="1400" b="0" u="none" strike="noStrike" dirty="0" smtClean="0">
                          <a:latin typeface="+mn-lt"/>
                        </a:rPr>
                        <a:t>)</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21</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24</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12</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12</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24</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366">
                <a:tc>
                  <a:txBody>
                    <a:bodyPr/>
                    <a:lstStyle/>
                    <a:p>
                      <a:pPr algn="l" rtl="0" fontAlgn="ctr"/>
                      <a:r>
                        <a:rPr lang="en-US" sz="1400" b="0" u="none" strike="noStrike" dirty="0">
                          <a:latin typeface="+mn-lt"/>
                        </a:rPr>
                        <a:t>Handed Over </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In Progress </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In Progress </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In Progress</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In</a:t>
                      </a:r>
                      <a:r>
                        <a:rPr lang="en-US" sz="1400" b="0" i="0" u="none" strike="noStrike" baseline="0" dirty="0" smtClean="0">
                          <a:solidFill>
                            <a:srgbClr val="000000"/>
                          </a:solidFill>
                          <a:latin typeface="+mn-lt"/>
                        </a:rPr>
                        <a:t> Progress</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In</a:t>
                      </a:r>
                      <a:r>
                        <a:rPr lang="en-US" sz="1400" b="0" i="0" u="none" strike="noStrike" baseline="0" dirty="0" smtClean="0">
                          <a:solidFill>
                            <a:srgbClr val="000000"/>
                          </a:solidFill>
                          <a:latin typeface="+mn-lt"/>
                        </a:rPr>
                        <a:t> Progress</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564">
                <a:tc>
                  <a:txBody>
                    <a:bodyPr/>
                    <a:lstStyle/>
                    <a:p>
                      <a:pPr algn="l" rtl="0" fontAlgn="ctr"/>
                      <a:r>
                        <a:rPr lang="en-US" sz="1400" b="0" u="none" strike="noStrike" dirty="0">
                          <a:latin typeface="+mn-lt"/>
                        </a:rPr>
                        <a:t>Maintenance </a:t>
                      </a:r>
                      <a:r>
                        <a:rPr lang="en-US" sz="1400" b="0" u="none" strike="noStrike" dirty="0" smtClean="0">
                          <a:latin typeface="+mn-lt"/>
                        </a:rPr>
                        <a:t/>
                      </a:r>
                      <a:br>
                        <a:rPr lang="en-US" sz="1400" b="0" u="none" strike="noStrike" dirty="0" smtClean="0">
                          <a:latin typeface="+mn-lt"/>
                        </a:rPr>
                      </a:br>
                      <a:r>
                        <a:rPr lang="en-US" sz="1400" b="0" u="none" strike="noStrike" dirty="0" smtClean="0">
                          <a:latin typeface="+mn-lt"/>
                        </a:rPr>
                        <a:t>Contract </a:t>
                      </a:r>
                      <a:r>
                        <a:rPr lang="en-US" sz="1400" b="0" u="none" strike="noStrike" dirty="0">
                          <a:latin typeface="+mn-lt"/>
                        </a:rPr>
                        <a:t>(Yrs.) </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a:latin typeface="+mn-lt"/>
                        </a:rPr>
                        <a:t>3</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u="none" strike="noStrike" dirty="0" smtClean="0">
                          <a:latin typeface="+mn-lt"/>
                        </a:rPr>
                        <a:t>2</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1</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7</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mn-lt"/>
                        </a:rPr>
                        <a:t>5</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564">
                <a:tc>
                  <a:txBody>
                    <a:bodyPr/>
                    <a:lstStyle/>
                    <a:p>
                      <a:pPr algn="l" fontAlgn="ctr"/>
                      <a:r>
                        <a:rPr lang="en-US" sz="1400" b="0" u="none" strike="noStrike" dirty="0">
                          <a:latin typeface="+mn-lt"/>
                        </a:rPr>
                        <a:t>System Type </a:t>
                      </a:r>
                      <a:endParaRPr lang="en-US" sz="1400" b="0" i="0" u="none" strike="noStrike" dirty="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u="none" strike="noStrike" dirty="0" err="1" smtClean="0">
                          <a:latin typeface="+mn-lt"/>
                        </a:rPr>
                        <a:t>Pressurised</a:t>
                      </a:r>
                      <a:endParaRPr lang="en-US" sz="1400" b="0" u="none" strike="noStrike" dirty="0" smtClean="0">
                        <a:latin typeface="+mn-lt"/>
                      </a:endParaRPr>
                    </a:p>
                    <a:p>
                      <a:pPr algn="ctr" fontAlgn="ctr"/>
                      <a:r>
                        <a:rPr lang="en-US" sz="1400" b="0" u="none" strike="noStrike" dirty="0" smtClean="0">
                          <a:latin typeface="+mn-lt"/>
                        </a:rPr>
                        <a:t>Drip / Sprinkler</a:t>
                      </a:r>
                      <a:endParaRPr lang="en-US" sz="1400" b="0" i="0" u="none" strike="noStrike" dirty="0" smtClean="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u="none" strike="noStrike" dirty="0" err="1" smtClean="0">
                          <a:latin typeface="+mn-lt"/>
                        </a:rPr>
                        <a:t>Pressurised</a:t>
                      </a:r>
                      <a:endParaRPr lang="en-US" sz="1400" b="0" u="none" strike="noStrike" dirty="0" smtClean="0">
                        <a:latin typeface="+mn-lt"/>
                      </a:endParaRPr>
                    </a:p>
                    <a:p>
                      <a:pPr algn="ctr" fontAlgn="ctr"/>
                      <a:r>
                        <a:rPr lang="en-US" sz="1400" b="0" u="none" strike="noStrike" dirty="0" smtClean="0">
                          <a:latin typeface="+mn-lt"/>
                        </a:rPr>
                        <a:t>Drip </a:t>
                      </a:r>
                      <a:endParaRPr lang="en-US" sz="1400" b="0" i="0" u="none" strike="noStrike" dirty="0" smtClean="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u="none" strike="noStrike" dirty="0" err="1" smtClean="0">
                          <a:latin typeface="+mn-lt"/>
                        </a:rPr>
                        <a:t>Pressurised</a:t>
                      </a:r>
                      <a:endParaRPr lang="en-US" sz="1400" b="0" u="none" strike="noStrike" dirty="0" smtClean="0">
                        <a:latin typeface="+mn-lt"/>
                      </a:endParaRPr>
                    </a:p>
                    <a:p>
                      <a:pPr algn="ctr" fontAlgn="ctr"/>
                      <a:r>
                        <a:rPr lang="en-US" sz="1400" b="0" u="none" strike="noStrike" dirty="0" smtClean="0">
                          <a:latin typeface="+mn-lt"/>
                        </a:rPr>
                        <a:t>Drip </a:t>
                      </a:r>
                      <a:endParaRPr lang="en-US" sz="1400" b="0" i="0" u="none" strike="noStrike" dirty="0" smtClean="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mn-lt"/>
                        </a:rPr>
                        <a:t>Solar Powered</a:t>
                      </a:r>
                    </a:p>
                    <a:p>
                      <a:pPr algn="ctr" fontAlgn="ctr"/>
                      <a:r>
                        <a:rPr lang="en-US" sz="1400" b="0" i="0" u="none" strike="noStrike" baseline="0" dirty="0" smtClean="0">
                          <a:solidFill>
                            <a:srgbClr val="000000"/>
                          </a:solidFill>
                          <a:latin typeface="+mn-lt"/>
                        </a:rPr>
                        <a:t>Drip</a:t>
                      </a:r>
                      <a:endParaRPr lang="en-US" sz="1400" b="0" i="0" u="none" strike="noStrike" dirty="0" smtClean="0">
                        <a:solidFill>
                          <a:srgbClr val="000000"/>
                        </a:solidFill>
                        <a:latin typeface="+mn-lt"/>
                      </a:endParaRP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err="1" smtClean="0">
                          <a:solidFill>
                            <a:srgbClr val="000000"/>
                          </a:solidFill>
                          <a:latin typeface="+mn-lt"/>
                        </a:rPr>
                        <a:t>Pressurised</a:t>
                      </a:r>
                      <a:endParaRPr lang="en-US" sz="1400" b="0" i="0" u="none" strike="noStrike" dirty="0" smtClean="0">
                        <a:solidFill>
                          <a:srgbClr val="000000"/>
                        </a:solidFill>
                        <a:latin typeface="+mn-lt"/>
                      </a:endParaRPr>
                    </a:p>
                    <a:p>
                      <a:pPr algn="ctr" fontAlgn="ctr"/>
                      <a:r>
                        <a:rPr lang="en-US" sz="1400" b="0" i="0" u="none" strike="noStrike" dirty="0" smtClean="0">
                          <a:solidFill>
                            <a:srgbClr val="000000"/>
                          </a:solidFill>
                          <a:latin typeface="+mn-lt"/>
                        </a:rPr>
                        <a:t>Sprinkler</a:t>
                      </a:r>
                    </a:p>
                  </a:txBody>
                  <a:tcPr marL="4953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itle 1"/>
          <p:cNvSpPr txBox="1">
            <a:spLocks/>
          </p:cNvSpPr>
          <p:nvPr/>
        </p:nvSpPr>
        <p:spPr>
          <a:xfrm>
            <a:off x="730250" y="443753"/>
            <a:ext cx="7785100" cy="554785"/>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smtClean="0">
                <a:solidFill>
                  <a:srgbClr val="0070C0"/>
                </a:solidFill>
                <a:latin typeface="Cambria" panose="02040503050406030204" pitchFamily="18" charset="0"/>
              </a:rPr>
              <a:t>Details of Projects Executed</a:t>
            </a:r>
            <a:endParaRPr lang="en-IN" b="1" dirty="0">
              <a:solidFill>
                <a:srgbClr val="0070C0"/>
              </a:solidFill>
              <a:latin typeface="Cambria" panose="02040503050406030204" pitchFamily="18" charset="0"/>
            </a:endParaRPr>
          </a:p>
        </p:txBody>
      </p:sp>
    </p:spTree>
    <p:extLst>
      <p:ext uri="{BB962C8B-B14F-4D97-AF65-F5344CB8AC3E}">
        <p14:creationId xmlns:p14="http://schemas.microsoft.com/office/powerpoint/2010/main" val="3463031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215448"/>
            <a:ext cx="9144000" cy="983346"/>
          </a:xfrm>
        </p:spPr>
        <p:txBody>
          <a:bodyPr rtlCol="0">
            <a:spAutoFit/>
          </a:bodyPr>
          <a:lstStyle/>
          <a:p>
            <a:pPr algn="l">
              <a:defRPr/>
            </a:pPr>
            <a:r>
              <a:rPr lang="en-US" b="1" dirty="0" smtClean="0">
                <a:solidFill>
                  <a:schemeClr val="accent1"/>
                </a:solidFill>
                <a:latin typeface="Cambria" panose="02040503050406030204" pitchFamily="18" charset="0"/>
              </a:rPr>
              <a:t>Lift cum Drip Projects executed by Jain Irrigation in Maharashtra</a:t>
            </a:r>
            <a:endParaRPr lang="en-US" b="1" dirty="0">
              <a:solidFill>
                <a:schemeClr val="accent1"/>
              </a:solidFill>
              <a:latin typeface="Cambria" panose="02040503050406030204" pitchFamily="18"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333410825"/>
              </p:ext>
            </p:extLst>
          </p:nvPr>
        </p:nvGraphicFramePr>
        <p:xfrm>
          <a:off x="246889" y="978409"/>
          <a:ext cx="8744711" cy="5041394"/>
        </p:xfrm>
        <a:graphic>
          <a:graphicData uri="http://schemas.openxmlformats.org/drawingml/2006/table">
            <a:tbl>
              <a:tblPr/>
              <a:tblGrid>
                <a:gridCol w="226156"/>
                <a:gridCol w="1922295"/>
                <a:gridCol w="1404167"/>
                <a:gridCol w="521767"/>
                <a:gridCol w="606171"/>
                <a:gridCol w="654766"/>
                <a:gridCol w="603613"/>
                <a:gridCol w="1071911"/>
                <a:gridCol w="690332"/>
                <a:gridCol w="1043533"/>
              </a:tblGrid>
              <a:tr h="811492">
                <a:tc>
                  <a:txBody>
                    <a:bodyPr/>
                    <a:lstStyle/>
                    <a:p>
                      <a:pPr algn="ctr" fontAlgn="ctr"/>
                      <a:r>
                        <a:rPr lang="en-US" sz="1100" b="1" i="0" u="none" strike="noStrike" dirty="0">
                          <a:solidFill>
                            <a:srgbClr val="000000"/>
                          </a:solidFill>
                          <a:effectLst/>
                          <a:latin typeface="Calibri"/>
                        </a:rPr>
                        <a:t>Sr. No.</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Sahkari Pani Puravtha  Scheme Name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Place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Old/ New Scheme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Area Under Drip  (Acre )</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No. of Farmers in Scheme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rgbClr val="000000"/>
                          </a:solidFill>
                          <a:effectLst/>
                          <a:latin typeface="Calibri"/>
                        </a:rPr>
                        <a:t>Lateral </a:t>
                      </a:r>
                      <a:r>
                        <a:rPr lang="en-US" sz="1100" b="1" i="0" u="none" strike="noStrike" dirty="0">
                          <a:solidFill>
                            <a:srgbClr val="000000"/>
                          </a:solidFill>
                          <a:effectLst/>
                          <a:latin typeface="Calibri"/>
                        </a:rPr>
                        <a:t>Spacing  (</a:t>
                      </a:r>
                      <a:r>
                        <a:rPr lang="en-US" sz="1100" b="1" i="0" u="none" strike="noStrike" dirty="0" err="1">
                          <a:solidFill>
                            <a:srgbClr val="000000"/>
                          </a:solidFill>
                          <a:effectLst/>
                          <a:latin typeface="Calibri"/>
                        </a:rPr>
                        <a:t>ft</a:t>
                      </a:r>
                      <a:r>
                        <a:rPr lang="en-US" sz="1100" b="1" i="0" u="none" strike="noStrike" dirty="0">
                          <a:solidFill>
                            <a:srgbClr val="000000"/>
                          </a:solidFill>
                          <a:effectLst/>
                          <a:latin typeface="Calibri"/>
                        </a:rPr>
                        <a:t>)</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Automation Type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Year of Installation</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rgbClr val="000000"/>
                          </a:solidFill>
                          <a:effectLst/>
                          <a:latin typeface="Calibri"/>
                        </a:rPr>
                        <a:t>Status of</a:t>
                      </a:r>
                      <a:r>
                        <a:rPr lang="en-US" sz="1100" b="1" i="0" u="none" strike="noStrike" baseline="0" dirty="0" smtClean="0">
                          <a:solidFill>
                            <a:srgbClr val="000000"/>
                          </a:solidFill>
                          <a:effectLst/>
                          <a:latin typeface="Calibri"/>
                        </a:rPr>
                        <a:t> </a:t>
                      </a:r>
                      <a:r>
                        <a:rPr lang="en-US" sz="1100" b="1" i="0" u="none" strike="noStrike" dirty="0" smtClean="0">
                          <a:solidFill>
                            <a:srgbClr val="000000"/>
                          </a:solidFill>
                          <a:effectLst/>
                          <a:latin typeface="Calibri"/>
                        </a:rPr>
                        <a:t>Work</a:t>
                      </a:r>
                      <a:endParaRPr lang="en-US" sz="1100" b="1" i="0" u="none" strike="noStrike" dirty="0">
                        <a:solidFill>
                          <a:srgbClr val="000000"/>
                        </a:solidFill>
                        <a:effectLst/>
                        <a:latin typeface="Calibri"/>
                      </a:endParaRP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46">
                <a:tc>
                  <a:txBody>
                    <a:bodyPr/>
                    <a:lstStyle/>
                    <a:p>
                      <a:pPr algn="ctr" fontAlgn="ctr"/>
                      <a:r>
                        <a:rPr lang="en-US" sz="1100" b="0" i="0" u="none" strike="noStrike">
                          <a:solidFill>
                            <a:srgbClr val="000000"/>
                          </a:solidFill>
                          <a:effectLst/>
                          <a:latin typeface="Calibri"/>
                        </a:rPr>
                        <a:t>1</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Sampatrao Deshmukh Sahkari Pani Purvatha Santha, Raigaon</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At-Raigaon, Tal-Kadegaon , Dist- Sangli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New</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2009</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1545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6' &amp; 8'</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Auto. With Web Base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2012-13</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Completed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46">
                <a:tc>
                  <a:txBody>
                    <a:bodyPr/>
                    <a:lstStyle/>
                    <a:p>
                      <a:pPr algn="ctr" fontAlgn="ctr"/>
                      <a:r>
                        <a:rPr lang="en-US" sz="1100" b="0" i="0" u="none" strike="noStrike">
                          <a:solidFill>
                            <a:srgbClr val="000000"/>
                          </a:solidFill>
                          <a:effectLst/>
                          <a:latin typeface="Calibri"/>
                        </a:rPr>
                        <a:t>2</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Devwadi SPPS, Devwadi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At- Devwadi, Tal-Shirala, Dist- Sangli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New</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30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Auto,with wire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2012-13</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Completed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46">
                <a:tc>
                  <a:txBody>
                    <a:bodyPr/>
                    <a:lstStyle/>
                    <a:p>
                      <a:pPr algn="ctr" fontAlgn="ctr"/>
                      <a:r>
                        <a:rPr lang="en-US" sz="1100" b="0" i="0" u="none" strike="noStrike">
                          <a:solidFill>
                            <a:srgbClr val="000000"/>
                          </a:solidFill>
                          <a:effectLst/>
                          <a:latin typeface="Calibri"/>
                        </a:rPr>
                        <a:t>3</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Bhairvanth Sahkari Pani Puravtha Sanstha Unit-1, Ahirwadi </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100" b="0" i="0" u="none" strike="noStrike">
                          <a:solidFill>
                            <a:srgbClr val="000000"/>
                          </a:solidFill>
                          <a:effectLst/>
                          <a:latin typeface="Calibri"/>
                        </a:rPr>
                        <a:t>At- Ahirwadi, Tal-Walva, Dist- Sangli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Old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140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67</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Auto. With Wire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2012-13</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Completed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46">
                <a:tc>
                  <a:txBody>
                    <a:bodyPr/>
                    <a:lstStyle/>
                    <a:p>
                      <a:pPr algn="ctr" fontAlgn="ctr"/>
                      <a:r>
                        <a:rPr lang="en-US" sz="1100" b="0" i="0" u="none" strike="noStrike">
                          <a:solidFill>
                            <a:srgbClr val="000000"/>
                          </a:solidFill>
                          <a:effectLst/>
                          <a:latin typeface="Calibri"/>
                        </a:rPr>
                        <a:t>4</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Bhairvanth SPPS Unit-2, Ahirwadi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100" b="0" i="0" u="none" strike="noStrike">
                          <a:solidFill>
                            <a:srgbClr val="000000"/>
                          </a:solidFill>
                          <a:effectLst/>
                          <a:latin typeface="Calibri"/>
                        </a:rPr>
                        <a:t>At- Ahirwadi, Tal-Walva, Dist- Sangli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New</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100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74</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Auto. With Wire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2013-14</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Completed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46">
                <a:tc>
                  <a:txBody>
                    <a:bodyPr/>
                    <a:lstStyle/>
                    <a:p>
                      <a:pPr algn="ctr" fontAlgn="ctr"/>
                      <a:r>
                        <a:rPr lang="en-US" sz="1100" b="0" i="0" u="none" strike="noStrike">
                          <a:solidFill>
                            <a:srgbClr val="000000"/>
                          </a:solidFill>
                          <a:effectLst/>
                          <a:latin typeface="Calibri"/>
                        </a:rPr>
                        <a:t>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Shivajirao Kadam SPPS, Ahirwadi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100" b="0" i="0" u="none" strike="noStrike">
                          <a:solidFill>
                            <a:srgbClr val="000000"/>
                          </a:solidFill>
                          <a:effectLst/>
                          <a:latin typeface="Calibri"/>
                        </a:rPr>
                        <a:t>At- Ahirwadi, Tal-Walva, Dist- Sangli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New</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100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52</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7'</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Auto. Wireless</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2013-14</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Completed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46">
                <a:tc>
                  <a:txBody>
                    <a:bodyPr/>
                    <a:lstStyle/>
                    <a:p>
                      <a:pPr algn="ctr" fontAlgn="ctr"/>
                      <a:r>
                        <a:rPr lang="en-US" sz="1100" b="0" i="0" u="none" strike="noStrike">
                          <a:solidFill>
                            <a:srgbClr val="000000"/>
                          </a:solidFill>
                          <a:effectLst/>
                          <a:latin typeface="Calibri"/>
                        </a:rPr>
                        <a:t>6</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Satyeshwar SPPS, Kundal </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100" b="0" i="0" u="none" strike="noStrike">
                          <a:solidFill>
                            <a:srgbClr val="000000"/>
                          </a:solidFill>
                          <a:effectLst/>
                          <a:latin typeface="Calibri"/>
                        </a:rPr>
                        <a:t>At- Kundal, Tal -Palus Dist- Sangli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Old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100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85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Auto. With Web Base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2013-14</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Completed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46">
                <a:tc>
                  <a:txBody>
                    <a:bodyPr/>
                    <a:lstStyle/>
                    <a:p>
                      <a:pPr algn="ctr" fontAlgn="ctr"/>
                      <a:r>
                        <a:rPr lang="en-US" sz="1100" b="0" i="0" u="none" strike="noStrike">
                          <a:solidFill>
                            <a:srgbClr val="000000"/>
                          </a:solidFill>
                          <a:effectLst/>
                          <a:latin typeface="Calibri"/>
                        </a:rPr>
                        <a:t>7</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Shri. Siddheshwar SPPS, Kavlapur</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100" b="0" i="0" u="none" strike="noStrike">
                          <a:solidFill>
                            <a:srgbClr val="000000"/>
                          </a:solidFill>
                          <a:effectLst/>
                          <a:latin typeface="Calibri"/>
                        </a:rPr>
                        <a:t>At- Kawlapur, Tal -Miraj Dist- Sangli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New</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240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110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Auto. With Web Base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2013-14</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Completed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46">
                <a:tc>
                  <a:txBody>
                    <a:bodyPr/>
                    <a:lstStyle/>
                    <a:p>
                      <a:pPr algn="ctr" fontAlgn="ctr"/>
                      <a:r>
                        <a:rPr lang="en-US" sz="1100" b="0" i="0" u="none" strike="noStrike">
                          <a:solidFill>
                            <a:srgbClr val="000000"/>
                          </a:solidFill>
                          <a:effectLst/>
                          <a:latin typeface="Calibri"/>
                        </a:rPr>
                        <a:t>8</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Late. Shiva Rama SPPS, Karbharwadi </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At- Karbharwadi , Tal-Karvir, Dist- Kolhapur</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Old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100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133</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Auto. With Wire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2014-15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Completed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46">
                <a:tc>
                  <a:txBody>
                    <a:bodyPr/>
                    <a:lstStyle/>
                    <a:p>
                      <a:pPr algn="ctr" fontAlgn="ctr"/>
                      <a:r>
                        <a:rPr lang="en-US" sz="1100" b="0" i="0" u="none" strike="noStrike">
                          <a:solidFill>
                            <a:srgbClr val="000000"/>
                          </a:solidFill>
                          <a:effectLst/>
                          <a:latin typeface="Calibri"/>
                        </a:rPr>
                        <a:t>9</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Krantishingh Nana patil SPPS Brungwadi </a:t>
                      </a:r>
                    </a:p>
                  </a:txBody>
                  <a:tcPr marL="7227" marR="7227" marT="7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100" b="0" i="0" u="none" strike="noStrike">
                          <a:solidFill>
                            <a:srgbClr val="000000"/>
                          </a:solidFill>
                          <a:effectLst/>
                          <a:latin typeface="Calibri"/>
                        </a:rPr>
                        <a:t>At- Burungwadi, Tal-Walva, Dist- Sangli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Old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28</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Auto. With Web Base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2015-16</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Completed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8188">
                <a:tc>
                  <a:txBody>
                    <a:bodyPr/>
                    <a:lstStyle/>
                    <a:p>
                      <a:pPr algn="ctr" fontAlgn="ctr"/>
                      <a:r>
                        <a:rPr lang="en-US" sz="1100" b="0" i="0" u="none" strike="noStrike">
                          <a:solidFill>
                            <a:srgbClr val="000000"/>
                          </a:solidFill>
                          <a:effectLst/>
                          <a:latin typeface="Calibri"/>
                        </a:rPr>
                        <a:t>10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100" b="0" i="0" u="none" strike="noStrike">
                          <a:solidFill>
                            <a:srgbClr val="000000"/>
                          </a:solidFill>
                          <a:effectLst/>
                          <a:latin typeface="Calibri"/>
                        </a:rPr>
                        <a:t>Pandurang Jadhav &amp; others  PPS , Dawaltwadi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At- Dawaltwadi, Tal-Kagal, Dist - Kolhapur</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New</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60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50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4.5'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Auto. Wireless</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2015-16</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Completed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7451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76200" y="-244435"/>
            <a:ext cx="9067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defRPr/>
            </a:pPr>
            <a:r>
              <a:rPr lang="en-US" sz="3200" b="1" kern="0" dirty="0" smtClean="0">
                <a:solidFill>
                  <a:schemeClr val="accent1"/>
                </a:solidFill>
                <a:latin typeface="Cambria" panose="02040503050406030204" pitchFamily="18" charset="0"/>
              </a:rPr>
              <a:t>Lift cum Drip Projects executed by Jain Irrigation in Maharashtra</a:t>
            </a:r>
            <a:endParaRPr lang="en-US" sz="3200" b="1" kern="0" dirty="0">
              <a:solidFill>
                <a:schemeClr val="accent1"/>
              </a:solidFill>
              <a:latin typeface="Cambria" panose="02040503050406030204" pitchFamily="18"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393070161"/>
              </p:ext>
            </p:extLst>
          </p:nvPr>
        </p:nvGraphicFramePr>
        <p:xfrm>
          <a:off x="103631" y="900137"/>
          <a:ext cx="8884922" cy="5388596"/>
        </p:xfrm>
        <a:graphic>
          <a:graphicData uri="http://schemas.openxmlformats.org/drawingml/2006/table">
            <a:tbl>
              <a:tblPr/>
              <a:tblGrid>
                <a:gridCol w="301184"/>
                <a:gridCol w="1881715"/>
                <a:gridCol w="1426681"/>
                <a:gridCol w="530133"/>
                <a:gridCol w="615890"/>
                <a:gridCol w="665264"/>
                <a:gridCol w="613291"/>
                <a:gridCol w="1043660"/>
                <a:gridCol w="746838"/>
                <a:gridCol w="1060266"/>
              </a:tblGrid>
              <a:tr h="837002">
                <a:tc>
                  <a:txBody>
                    <a:bodyPr/>
                    <a:lstStyle/>
                    <a:p>
                      <a:pPr algn="ctr" fontAlgn="ctr"/>
                      <a:r>
                        <a:rPr lang="en-US" sz="1200" b="1" i="0" u="none" strike="noStrike" dirty="0">
                          <a:solidFill>
                            <a:srgbClr val="000000"/>
                          </a:solidFill>
                          <a:effectLst/>
                          <a:latin typeface="Calibri"/>
                        </a:rPr>
                        <a:t>Sr. No.</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Sahkari Pani Puravtha  Scheme Name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Place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Old/ New Scheme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Area Under Drip  (Acre )</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No. of Farmers in Scheme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Calibri"/>
                        </a:rPr>
                        <a:t>Lateral </a:t>
                      </a:r>
                      <a:r>
                        <a:rPr lang="en-US" sz="1200" b="1" i="0" u="none" strike="noStrike" dirty="0">
                          <a:solidFill>
                            <a:srgbClr val="000000"/>
                          </a:solidFill>
                          <a:effectLst/>
                          <a:latin typeface="Calibri"/>
                        </a:rPr>
                        <a:t>Spacing  (</a:t>
                      </a:r>
                      <a:r>
                        <a:rPr lang="en-US" sz="1200" b="1" i="0" u="none" strike="noStrike" dirty="0" err="1">
                          <a:solidFill>
                            <a:srgbClr val="000000"/>
                          </a:solidFill>
                          <a:effectLst/>
                          <a:latin typeface="Calibri"/>
                        </a:rPr>
                        <a:t>ft</a:t>
                      </a:r>
                      <a:r>
                        <a:rPr lang="en-US" sz="1200" b="1" i="0" u="none" strike="noStrike" dirty="0">
                          <a:solidFill>
                            <a:srgbClr val="000000"/>
                          </a:solidFill>
                          <a:effectLst/>
                          <a:latin typeface="Calibri"/>
                        </a:rPr>
                        <a:t>)</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Automation Type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Year of Installation</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Calibri"/>
                        </a:rPr>
                        <a:t>Status of Work</a:t>
                      </a:r>
                      <a:endParaRPr lang="en-US" sz="1200" b="1" i="0" u="none" strike="noStrike" dirty="0">
                        <a:solidFill>
                          <a:srgbClr val="000000"/>
                        </a:solidFill>
                        <a:effectLst/>
                        <a:latin typeface="Calibri"/>
                      </a:endParaRP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501">
                <a:tc>
                  <a:txBody>
                    <a:bodyPr/>
                    <a:lstStyle/>
                    <a:p>
                      <a:pPr algn="ctr" fontAlgn="ctr"/>
                      <a:r>
                        <a:rPr lang="en-US" sz="1200" b="0" i="0" u="none" strike="noStrike">
                          <a:solidFill>
                            <a:srgbClr val="000000"/>
                          </a:solidFill>
                          <a:effectLst/>
                          <a:latin typeface="Calibri"/>
                        </a:rPr>
                        <a:t>11</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Shri.Anantrao Dafale PPS            Savarde Bk.</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At- Savarde Bk , Tal-Kagal Dist- Kolhapur</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New</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75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140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Auto. With </a:t>
                      </a:r>
                      <a:r>
                        <a:rPr lang="en-US" sz="1200" b="0" i="0" u="none" strike="noStrike" dirty="0" smtClean="0">
                          <a:solidFill>
                            <a:srgbClr val="000000"/>
                          </a:solidFill>
                          <a:effectLst/>
                          <a:latin typeface="Calibri"/>
                        </a:rPr>
                        <a:t>  Web </a:t>
                      </a:r>
                      <a:r>
                        <a:rPr lang="en-US" sz="1200" b="0" i="0" u="none" strike="noStrike" dirty="0">
                          <a:solidFill>
                            <a:srgbClr val="000000"/>
                          </a:solidFill>
                          <a:effectLst/>
                          <a:latin typeface="Calibri"/>
                        </a:rPr>
                        <a:t>Base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2016-17</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Completed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501">
                <a:tc>
                  <a:txBody>
                    <a:bodyPr/>
                    <a:lstStyle/>
                    <a:p>
                      <a:pPr algn="ctr" fontAlgn="ctr"/>
                      <a:r>
                        <a:rPr lang="en-US" sz="1200" b="0" i="0" u="none" strike="noStrike">
                          <a:solidFill>
                            <a:srgbClr val="000000"/>
                          </a:solidFill>
                          <a:effectLst/>
                          <a:latin typeface="Calibri"/>
                        </a:rPr>
                        <a:t>12</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Kameri -Yedenipani SPPS Kameri </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At- Kameri, Tal-Walva, Dist- Sangli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Old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160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118</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Auto. With </a:t>
                      </a:r>
                      <a:r>
                        <a:rPr lang="en-US" sz="1200" b="0" i="0" u="none" strike="noStrike" dirty="0" smtClean="0">
                          <a:solidFill>
                            <a:srgbClr val="000000"/>
                          </a:solidFill>
                          <a:effectLst/>
                          <a:latin typeface="Calibri"/>
                        </a:rPr>
                        <a:t>   Web </a:t>
                      </a:r>
                      <a:r>
                        <a:rPr lang="en-US" sz="1200" b="0" i="0" u="none" strike="noStrike" dirty="0">
                          <a:solidFill>
                            <a:srgbClr val="000000"/>
                          </a:solidFill>
                          <a:effectLst/>
                          <a:latin typeface="Calibri"/>
                        </a:rPr>
                        <a:t>Base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2016-17</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Work Going on</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501">
                <a:tc>
                  <a:txBody>
                    <a:bodyPr/>
                    <a:lstStyle/>
                    <a:p>
                      <a:pPr algn="ctr" fontAlgn="ctr"/>
                      <a:r>
                        <a:rPr lang="en-US" sz="1200" b="0" i="0" u="none" strike="noStrike">
                          <a:solidFill>
                            <a:srgbClr val="000000"/>
                          </a:solidFill>
                          <a:effectLst/>
                          <a:latin typeface="Calibri"/>
                        </a:rPr>
                        <a:t>13</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Shri. Ch. Shahu  SPPS Sangaon </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At- KasbaSangaon , Tal-Kagal ,Dist- Kolhapur</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Old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60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50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Auto. Wireless</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2016-17</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Completed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0308">
                <a:tc>
                  <a:txBody>
                    <a:bodyPr/>
                    <a:lstStyle/>
                    <a:p>
                      <a:pPr algn="ctr" fontAlgn="ctr"/>
                      <a:r>
                        <a:rPr lang="en-US" sz="1200" b="0" i="0" u="none" strike="noStrike">
                          <a:solidFill>
                            <a:srgbClr val="000000"/>
                          </a:solidFill>
                          <a:effectLst/>
                          <a:latin typeface="Calibri"/>
                        </a:rPr>
                        <a:t>14</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Rayat sikshan Santha -Rukadi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Rukadi, Tal-Hatkanagale, Dist- KOLHAPUR</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NEW</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100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Auto. Wireless</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2016-17</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Completed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0308">
                <a:tc>
                  <a:txBody>
                    <a:bodyPr/>
                    <a:lstStyle/>
                    <a:p>
                      <a:pPr algn="ctr" fontAlgn="ctr"/>
                      <a:r>
                        <a:rPr lang="en-US" sz="1200" b="0" i="0" u="none" strike="noStrike">
                          <a:solidFill>
                            <a:srgbClr val="000000"/>
                          </a:solidFill>
                          <a:effectLst/>
                          <a:latin typeface="Calibri"/>
                        </a:rPr>
                        <a:t>15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Javahar SPPS ,Talandge </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At- Talandge, Tal- Hatkangale, Dist-Kolhapur</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Old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412</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385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Auto. With </a:t>
                      </a:r>
                      <a:r>
                        <a:rPr lang="en-US" sz="1200" b="0" i="0" u="none" strike="noStrike" dirty="0" smtClean="0">
                          <a:solidFill>
                            <a:srgbClr val="000000"/>
                          </a:solidFill>
                          <a:effectLst/>
                          <a:latin typeface="Calibri"/>
                        </a:rPr>
                        <a:t>  Web </a:t>
                      </a:r>
                      <a:r>
                        <a:rPr lang="en-US" sz="1200" b="0" i="0" u="none" strike="noStrike" dirty="0">
                          <a:solidFill>
                            <a:srgbClr val="000000"/>
                          </a:solidFill>
                          <a:effectLst/>
                          <a:latin typeface="Calibri"/>
                        </a:rPr>
                        <a:t>Base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2017-18</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Work Going on</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501">
                <a:tc>
                  <a:txBody>
                    <a:bodyPr/>
                    <a:lstStyle/>
                    <a:p>
                      <a:pPr algn="ctr" fontAlgn="ctr"/>
                      <a:r>
                        <a:rPr lang="en-US" sz="1200" b="0" i="0" u="none" strike="noStrike">
                          <a:solidFill>
                            <a:srgbClr val="000000"/>
                          </a:solidFill>
                          <a:effectLst/>
                          <a:latin typeface="Calibri"/>
                        </a:rPr>
                        <a:t>16</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Shri. Siddheshwar SPPS, Shendur</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At- Shendur, Tal- Kagal, Dist-Kolhapur</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Old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100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125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Auto. With </a:t>
                      </a:r>
                      <a:r>
                        <a:rPr lang="en-US" sz="1200" b="0" i="0" u="none" strike="noStrike" dirty="0" smtClean="0">
                          <a:solidFill>
                            <a:srgbClr val="000000"/>
                          </a:solidFill>
                          <a:effectLst/>
                          <a:latin typeface="Calibri"/>
                        </a:rPr>
                        <a:t>  Web </a:t>
                      </a:r>
                      <a:r>
                        <a:rPr lang="en-US" sz="1200" b="0" i="0" u="none" strike="noStrike" dirty="0">
                          <a:solidFill>
                            <a:srgbClr val="000000"/>
                          </a:solidFill>
                          <a:effectLst/>
                          <a:latin typeface="Calibri"/>
                        </a:rPr>
                        <a:t>Base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2017-18</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Work Going on</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501">
                <a:tc>
                  <a:txBody>
                    <a:bodyPr/>
                    <a:lstStyle/>
                    <a:p>
                      <a:pPr algn="ctr" fontAlgn="ctr"/>
                      <a:r>
                        <a:rPr lang="en-US" sz="1200" b="0" i="0" u="none" strike="noStrike">
                          <a:solidFill>
                            <a:srgbClr val="000000"/>
                          </a:solidFill>
                          <a:effectLst/>
                          <a:latin typeface="Calibri"/>
                        </a:rPr>
                        <a:t>17</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New Arunoday SPPS ,Alsand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200" b="0" i="0" u="none" strike="noStrike">
                          <a:solidFill>
                            <a:srgbClr val="000000"/>
                          </a:solidFill>
                          <a:effectLst/>
                          <a:latin typeface="Calibri"/>
                        </a:rPr>
                        <a:t>At- Alsand, Tal- Palus, Dist-Sangli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Old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160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82</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Auto. With </a:t>
                      </a:r>
                      <a:r>
                        <a:rPr lang="en-US" sz="1200" b="0" i="0" u="none" strike="noStrike" dirty="0" smtClean="0">
                          <a:solidFill>
                            <a:srgbClr val="000000"/>
                          </a:solidFill>
                          <a:effectLst/>
                          <a:latin typeface="Calibri"/>
                        </a:rPr>
                        <a:t>  Web </a:t>
                      </a:r>
                      <a:r>
                        <a:rPr lang="en-US" sz="1200" b="0" i="0" u="none" strike="noStrike" dirty="0">
                          <a:solidFill>
                            <a:srgbClr val="000000"/>
                          </a:solidFill>
                          <a:effectLst/>
                          <a:latin typeface="Calibri"/>
                        </a:rPr>
                        <a:t>Base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2017-18</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Work Going on</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501">
                <a:tc>
                  <a:txBody>
                    <a:bodyPr/>
                    <a:lstStyle/>
                    <a:p>
                      <a:pPr algn="ctr" fontAlgn="ctr"/>
                      <a:r>
                        <a:rPr lang="en-US" sz="1200" b="0" i="0" u="none" strike="noStrike">
                          <a:solidFill>
                            <a:srgbClr val="000000"/>
                          </a:solidFill>
                          <a:effectLst/>
                          <a:latin typeface="Calibri"/>
                        </a:rPr>
                        <a:t>18</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Adinath SPPS Vasagade, </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200" b="0" i="0" u="none" strike="noStrike">
                          <a:solidFill>
                            <a:srgbClr val="000000"/>
                          </a:solidFill>
                          <a:effectLst/>
                          <a:latin typeface="Calibri"/>
                        </a:rPr>
                        <a:t>At- Vasagade, Tal- Palus, Dist-Sangli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NEW</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43</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22</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Auto. Wireless</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2017-18</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Work Going on</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501">
                <a:tc>
                  <a:txBody>
                    <a:bodyPr/>
                    <a:lstStyle/>
                    <a:p>
                      <a:pPr algn="ctr" fontAlgn="ctr"/>
                      <a:r>
                        <a:rPr lang="en-US" sz="1200" b="0" i="0" u="none" strike="noStrike">
                          <a:solidFill>
                            <a:srgbClr val="000000"/>
                          </a:solidFill>
                          <a:effectLst/>
                          <a:latin typeface="Calibri"/>
                        </a:rPr>
                        <a:t>19</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Dr.Patangrao Kadam Yashwant SPPS Palus</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200" b="0" i="0" u="none" strike="noStrike">
                          <a:solidFill>
                            <a:srgbClr val="000000"/>
                          </a:solidFill>
                          <a:effectLst/>
                          <a:latin typeface="Calibri"/>
                        </a:rPr>
                        <a:t>At- Palus, Tal- Palus, Dist-Sangli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Old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1600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670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Auto. With </a:t>
                      </a:r>
                      <a:r>
                        <a:rPr lang="en-US" sz="1200" b="0" i="0" u="none" strike="noStrike" dirty="0" smtClean="0">
                          <a:solidFill>
                            <a:srgbClr val="000000"/>
                          </a:solidFill>
                          <a:effectLst/>
                          <a:latin typeface="Calibri"/>
                        </a:rPr>
                        <a:t>  Web </a:t>
                      </a:r>
                      <a:r>
                        <a:rPr lang="en-US" sz="1200" b="0" i="0" u="none" strike="noStrike" dirty="0">
                          <a:solidFill>
                            <a:srgbClr val="000000"/>
                          </a:solidFill>
                          <a:effectLst/>
                          <a:latin typeface="Calibri"/>
                        </a:rPr>
                        <a:t>Base</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2017-18</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Work order received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127">
                <a:tc>
                  <a:txBody>
                    <a:bodyPr/>
                    <a:lstStyle/>
                    <a:p>
                      <a:pPr algn="ctr" fontAlgn="ctr"/>
                      <a:r>
                        <a:rPr lang="en-US" sz="1200" b="0" i="0" u="none" strike="noStrike">
                          <a:solidFill>
                            <a:srgbClr val="000000"/>
                          </a:solidFill>
                          <a:effectLst/>
                          <a:latin typeface="Calibri"/>
                        </a:rPr>
                        <a:t>20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Bisur Dhadak Lift Iriigation Scheme,Bisur</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200" b="0" i="0" u="none" strike="noStrike">
                          <a:solidFill>
                            <a:srgbClr val="000000"/>
                          </a:solidFill>
                          <a:effectLst/>
                          <a:latin typeface="Calibri"/>
                        </a:rPr>
                        <a:t>At- Bisur, Tal- Miraj, Dist-Sangli</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Old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1200</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456</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4.5'</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Auto. Wireless</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2018-19</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Work order received</a:t>
                      </a:r>
                    </a:p>
                  </a:txBody>
                  <a:tcPr marL="7227" marR="7227" marT="7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5943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30250" y="457200"/>
            <a:ext cx="7785100" cy="541338"/>
          </a:xfrm>
        </p:spPr>
        <p:txBody>
          <a:bodyPr>
            <a:normAutofit/>
          </a:bodyPr>
          <a:lstStyle/>
          <a:p>
            <a:r>
              <a:rPr lang="en-GB" b="1">
                <a:solidFill>
                  <a:srgbClr val="0070C0"/>
                </a:solidFill>
                <a:latin typeface="Cambria" panose="02040503050406030204" pitchFamily="18" charset="0"/>
              </a:rPr>
              <a:t>Benefits of Resource to Root™</a:t>
            </a:r>
          </a:p>
        </p:txBody>
      </p:sp>
      <p:pic>
        <p:nvPicPr>
          <p:cNvPr id="7174" name="Picture 6" descr="E:\Job 2018\Resource to Root Presentation\Econmi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130" y="1260475"/>
            <a:ext cx="2244857" cy="2546609"/>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E:\Job 2018\Resource to Root Presentation\Environme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7114" y="3925933"/>
            <a:ext cx="2244857" cy="2523749"/>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E:\Job 2018\Resource to Root Presentation\soci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130" y="3925933"/>
            <a:ext cx="2244857" cy="252374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E:\Job 2018\Resource to Root Presentation\Technic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7114" y="1138990"/>
            <a:ext cx="2244857" cy="252374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E:\Job 2018\Resource to Root Presentation\MCP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2659" y="1786123"/>
            <a:ext cx="2293625" cy="33086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730249" y="998538"/>
            <a:ext cx="78914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751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1375" y="1169056"/>
            <a:ext cx="4572000" cy="461665"/>
          </a:xfrm>
          <a:prstGeom prst="rect">
            <a:avLst/>
          </a:prstGeom>
        </p:spPr>
        <p:txBody>
          <a:bodyPr>
            <a:spAutoFit/>
          </a:bodyPr>
          <a:lstStyle/>
          <a:p>
            <a:pPr>
              <a:spcBef>
                <a:spcPct val="0"/>
              </a:spcBef>
              <a:defRPr/>
            </a:pPr>
            <a:r>
              <a:rPr lang="en-US" sz="2400" b="1" dirty="0">
                <a:solidFill>
                  <a:schemeClr val="tx2">
                    <a:lumMod val="60000"/>
                    <a:lumOff val="40000"/>
                  </a:schemeClr>
                </a:solidFill>
              </a:rPr>
              <a:t>Way Forward ….</a:t>
            </a:r>
            <a:endParaRPr lang="en-US" sz="2400" b="1" dirty="0">
              <a:solidFill>
                <a:schemeClr val="tx2">
                  <a:lumMod val="60000"/>
                  <a:lumOff val="40000"/>
                </a:schemeClr>
              </a:solidFill>
              <a:latin typeface="Vandana"/>
            </a:endParaRPr>
          </a:p>
        </p:txBody>
      </p:sp>
      <p:sp>
        <p:nvSpPr>
          <p:cNvPr id="3" name="Rectangle 2"/>
          <p:cNvSpPr/>
          <p:nvPr/>
        </p:nvSpPr>
        <p:spPr>
          <a:xfrm>
            <a:off x="841375" y="1866901"/>
            <a:ext cx="7820025" cy="3954929"/>
          </a:xfrm>
          <a:prstGeom prst="rect">
            <a:avLst/>
          </a:prstGeom>
        </p:spPr>
        <p:txBody>
          <a:bodyPr wrap="square">
            <a:spAutoFit/>
          </a:bodyPr>
          <a:lstStyle/>
          <a:p>
            <a:pPr marL="342900" indent="-342900">
              <a:spcBef>
                <a:spcPct val="0"/>
              </a:spcBef>
              <a:buFontTx/>
              <a:buAutoNum type="arabicPeriod"/>
              <a:defRPr/>
            </a:pPr>
            <a:r>
              <a:rPr lang="en-US" dirty="0"/>
              <a:t>The </a:t>
            </a:r>
            <a:r>
              <a:rPr lang="en-US" b="1" dirty="0"/>
              <a:t>objectives and performance parameters </a:t>
            </a:r>
            <a:r>
              <a:rPr lang="en-US" dirty="0"/>
              <a:t>should be made clear at project planning stage itself. </a:t>
            </a:r>
            <a:r>
              <a:rPr lang="en-US" altLang="en-US" dirty="0"/>
              <a:t>To bring </a:t>
            </a:r>
            <a:r>
              <a:rPr lang="en-US" altLang="en-US" b="1" dirty="0"/>
              <a:t>sustainability</a:t>
            </a:r>
            <a:r>
              <a:rPr lang="en-US" altLang="en-US" dirty="0"/>
              <a:t> to the project following parameters should be considered at the time of biding.</a:t>
            </a:r>
          </a:p>
          <a:p>
            <a:pPr marL="272654" indent="-272654" algn="just">
              <a:spcBef>
                <a:spcPts val="300"/>
              </a:spcBef>
              <a:tabLst>
                <a:tab pos="272654" algn="l"/>
              </a:tabLst>
            </a:pPr>
            <a:r>
              <a:rPr lang="en-US" altLang="en-US" dirty="0"/>
              <a:t>	a)	Irrigation Efficiency		b)  Crop Productivity</a:t>
            </a:r>
          </a:p>
          <a:p>
            <a:pPr marL="272654" indent="-272654" algn="just">
              <a:spcBef>
                <a:spcPts val="300"/>
              </a:spcBef>
              <a:tabLst>
                <a:tab pos="272654" algn="l"/>
              </a:tabLst>
            </a:pPr>
            <a:r>
              <a:rPr lang="en-US" altLang="en-US" dirty="0"/>
              <a:t>	c)	Water Use Efficiency 		d) Energy Productivity</a:t>
            </a:r>
          </a:p>
          <a:p>
            <a:pPr marL="272654" indent="-272654" algn="just">
              <a:spcBef>
                <a:spcPts val="300"/>
              </a:spcBef>
              <a:tabLst>
                <a:tab pos="272654" algn="l"/>
              </a:tabLst>
            </a:pPr>
            <a:r>
              <a:rPr lang="en-US" altLang="en-US" dirty="0"/>
              <a:t>	e)	Value Creation</a:t>
            </a:r>
            <a:endParaRPr lang="en-US" altLang="en-US" b="1" u="sng" dirty="0"/>
          </a:p>
          <a:p>
            <a:pPr marL="342900" indent="-342900" algn="just">
              <a:spcBef>
                <a:spcPts val="300"/>
              </a:spcBef>
              <a:buAutoNum type="arabicPeriod" startAt="2"/>
              <a:tabLst>
                <a:tab pos="272654" algn="l"/>
              </a:tabLst>
            </a:pPr>
            <a:r>
              <a:rPr lang="en-US" altLang="en-US" dirty="0"/>
              <a:t>Irrigation project should not be merely seen as water distribution system or creation of water distribution network. It should be planned as integrated agricultural irrigation project having last mile connectivity. In short approach should be </a:t>
            </a:r>
            <a:r>
              <a:rPr lang="en-US" altLang="en-US" b="1" dirty="0"/>
              <a:t>“</a:t>
            </a:r>
            <a:r>
              <a:rPr lang="en-US" altLang="en-US" b="1" u="sng" dirty="0"/>
              <a:t>From Resource to Root</a:t>
            </a:r>
            <a:r>
              <a:rPr lang="en-US" altLang="en-US" b="1" dirty="0"/>
              <a:t>”</a:t>
            </a:r>
          </a:p>
          <a:p>
            <a:pPr marL="342900" indent="-342900" algn="just">
              <a:spcBef>
                <a:spcPts val="300"/>
              </a:spcBef>
              <a:buAutoNum type="arabicPeriod" startAt="2"/>
              <a:tabLst>
                <a:tab pos="272654" algn="l"/>
              </a:tabLst>
            </a:pPr>
            <a:r>
              <a:rPr lang="en-US" dirty="0">
                <a:solidFill>
                  <a:schemeClr val="tx1">
                    <a:lumMod val="95000"/>
                    <a:lumOff val="5000"/>
                  </a:schemeClr>
                </a:solidFill>
              </a:rPr>
              <a:t>Considering the unmatched sustainable benefits, ONLY Integrated Micro Irrigation Projects ( </a:t>
            </a:r>
            <a:r>
              <a:rPr lang="en-US" dirty="0" err="1">
                <a:solidFill>
                  <a:schemeClr val="tx1">
                    <a:lumMod val="95000"/>
                    <a:lumOff val="5000"/>
                  </a:schemeClr>
                </a:solidFill>
              </a:rPr>
              <a:t>i.e</a:t>
            </a:r>
            <a:r>
              <a:rPr lang="en-US" dirty="0">
                <a:solidFill>
                  <a:schemeClr val="tx1">
                    <a:lumMod val="95000"/>
                    <a:lumOff val="5000"/>
                  </a:schemeClr>
                </a:solidFill>
              </a:rPr>
              <a:t> Model 1 in the picture with Drip Irrigation having </a:t>
            </a:r>
            <a:r>
              <a:rPr lang="en-US" dirty="0" smtClean="0">
                <a:solidFill>
                  <a:schemeClr val="tx1">
                    <a:lumMod val="95000"/>
                    <a:lumOff val="5000"/>
                  </a:schemeClr>
                </a:solidFill>
              </a:rPr>
              <a:t>90% </a:t>
            </a:r>
            <a:r>
              <a:rPr lang="en-US" dirty="0">
                <a:solidFill>
                  <a:schemeClr val="tx1">
                    <a:lumMod val="95000"/>
                    <a:lumOff val="5000"/>
                  </a:schemeClr>
                </a:solidFill>
              </a:rPr>
              <a:t>Overall efficiency) should be undertaken.</a:t>
            </a:r>
          </a:p>
          <a:p>
            <a:pPr marL="342900" indent="-342900" algn="just">
              <a:spcBef>
                <a:spcPts val="300"/>
              </a:spcBef>
              <a:buAutoNum type="arabicPeriod" startAt="2"/>
              <a:tabLst>
                <a:tab pos="272654" algn="l"/>
              </a:tabLst>
            </a:pPr>
            <a:r>
              <a:rPr lang="en-US" dirty="0"/>
              <a:t>Adoption of On – farm drip/sprinkler irrigation is a MUST and should be integral part of the project. </a:t>
            </a:r>
            <a:r>
              <a:rPr lang="en-US" b="1" dirty="0"/>
              <a:t>Flood irrigation should never be allowed. </a:t>
            </a:r>
          </a:p>
          <a:p>
            <a:pPr marL="342900" indent="-342900">
              <a:spcBef>
                <a:spcPct val="0"/>
              </a:spcBef>
              <a:buFontTx/>
              <a:buAutoNum type="arabicPeriod"/>
              <a:defRPr/>
            </a:pPr>
            <a:endParaRPr lang="en-US" dirty="0"/>
          </a:p>
          <a:p>
            <a:pPr marL="342900" indent="-342900">
              <a:spcBef>
                <a:spcPct val="0"/>
              </a:spcBef>
              <a:buFontTx/>
              <a:buAutoNum type="arabicPeriod"/>
              <a:defRPr/>
            </a:pPr>
            <a:endParaRPr lang="en-US" dirty="0"/>
          </a:p>
          <a:p>
            <a:pPr marL="342900" indent="-342900">
              <a:spcBef>
                <a:spcPct val="0"/>
              </a:spcBef>
              <a:buAutoNum type="arabicPeriod"/>
              <a:defRPr/>
            </a:pPr>
            <a:endParaRPr lang="en-US" b="1" dirty="0">
              <a:solidFill>
                <a:schemeClr val="accent6">
                  <a:lumMod val="75000"/>
                </a:schemeClr>
              </a:solidFill>
            </a:endParaRPr>
          </a:p>
          <a:p>
            <a:pPr marL="228600" indent="-228600">
              <a:spcBef>
                <a:spcPct val="0"/>
              </a:spcBef>
              <a:buAutoNum type="arabicPeriod"/>
              <a:defRPr/>
            </a:pPr>
            <a:endParaRPr lang="en-US" sz="1200" b="1" dirty="0">
              <a:solidFill>
                <a:schemeClr val="accent6">
                  <a:lumMod val="75000"/>
                </a:schemeClr>
              </a:solidFill>
              <a:latin typeface="Vandana"/>
            </a:endParaRPr>
          </a:p>
        </p:txBody>
      </p:sp>
    </p:spTree>
    <p:extLst>
      <p:ext uri="{BB962C8B-B14F-4D97-AF65-F5344CB8AC3E}">
        <p14:creationId xmlns:p14="http://schemas.microsoft.com/office/powerpoint/2010/main" val="878424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30250" y="449157"/>
            <a:ext cx="3656194" cy="549381"/>
          </a:xfrm>
          <a:prstGeom prst="rect">
            <a:avLst/>
          </a:prstGeom>
        </p:spPr>
        <p:txBody>
          <a:bodyPr wrap="none">
            <a:spAutoFit/>
          </a:bodyPr>
          <a:lstStyle/>
          <a:p>
            <a:pPr>
              <a:lnSpc>
                <a:spcPct val="90000"/>
              </a:lnSpc>
              <a:spcBef>
                <a:spcPct val="0"/>
              </a:spcBef>
            </a:pPr>
            <a:r>
              <a:rPr lang="en-GB" sz="3300" b="1" dirty="0">
                <a:solidFill>
                  <a:srgbClr val="0070C0"/>
                </a:solidFill>
                <a:latin typeface="Cambria" panose="02040503050406030204" pitchFamily="18" charset="0"/>
                <a:ea typeface="+mj-ea"/>
                <a:cs typeface="+mj-cs"/>
              </a:rPr>
              <a:t>Features of  </a:t>
            </a:r>
            <a:r>
              <a:rPr lang="en-GB" sz="3300" b="1" dirty="0" smtClean="0">
                <a:solidFill>
                  <a:srgbClr val="0070C0"/>
                </a:solidFill>
                <a:latin typeface="Cambria" panose="02040503050406030204" pitchFamily="18" charset="0"/>
                <a:ea typeface="+mj-ea"/>
                <a:cs typeface="+mj-cs"/>
              </a:rPr>
              <a:t>R to R</a:t>
            </a:r>
            <a:endParaRPr lang="en-GB" sz="3300" b="1" dirty="0">
              <a:solidFill>
                <a:srgbClr val="0070C0"/>
              </a:solidFill>
              <a:latin typeface="Cambria" panose="02040503050406030204" pitchFamily="18" charset="0"/>
              <a:ea typeface="+mj-ea"/>
              <a:cs typeface="+mj-cs"/>
            </a:endParaRPr>
          </a:p>
        </p:txBody>
      </p:sp>
      <p:sp>
        <p:nvSpPr>
          <p:cNvPr id="24" name="Rectangle 23"/>
          <p:cNvSpPr/>
          <p:nvPr/>
        </p:nvSpPr>
        <p:spPr>
          <a:xfrm>
            <a:off x="730249" y="1260475"/>
            <a:ext cx="7891463" cy="5139869"/>
          </a:xfrm>
          <a:prstGeom prst="rect">
            <a:avLst/>
          </a:prstGeom>
        </p:spPr>
        <p:txBody>
          <a:bodyPr wrap="square">
            <a:spAutoFit/>
          </a:bodyPr>
          <a:lstStyle/>
          <a:p>
            <a:pPr>
              <a:spcBef>
                <a:spcPts val="400"/>
              </a:spcBef>
            </a:pPr>
            <a:r>
              <a:rPr lang="en-GB" sz="2400" b="1" dirty="0"/>
              <a:t>Integration of following components is referred as  </a:t>
            </a:r>
            <a:r>
              <a:rPr lang="en-GB" sz="2400" b="1" dirty="0" smtClean="0"/>
              <a:t>R To R</a:t>
            </a:r>
            <a:endParaRPr lang="en-GB" sz="2400" b="1" dirty="0"/>
          </a:p>
          <a:p>
            <a:pPr marL="285750" indent="-285750">
              <a:spcBef>
                <a:spcPts val="600"/>
              </a:spcBef>
              <a:buSzPct val="140000"/>
              <a:buFont typeface="Arial" panose="020B0604020202020204" pitchFamily="34" charset="0"/>
              <a:buChar char="•"/>
            </a:pPr>
            <a:r>
              <a:rPr lang="en-GB" sz="2400" dirty="0" smtClean="0"/>
              <a:t>Development </a:t>
            </a:r>
            <a:r>
              <a:rPr lang="en-GB" sz="2400" dirty="0"/>
              <a:t>of Water </a:t>
            </a:r>
            <a:r>
              <a:rPr lang="en-GB" sz="2400" dirty="0" smtClean="0"/>
              <a:t>Source</a:t>
            </a:r>
            <a:endParaRPr lang="en-GB" sz="2400" dirty="0"/>
          </a:p>
          <a:p>
            <a:pPr marL="285750" indent="-285750">
              <a:spcBef>
                <a:spcPts val="600"/>
              </a:spcBef>
              <a:buSzPct val="140000"/>
              <a:buFont typeface="Arial" panose="020B0604020202020204" pitchFamily="34" charset="0"/>
              <a:buChar char="•"/>
            </a:pPr>
            <a:r>
              <a:rPr lang="en-GB" sz="2400" dirty="0" smtClean="0"/>
              <a:t>Construction </a:t>
            </a:r>
            <a:r>
              <a:rPr lang="en-GB" sz="2400" dirty="0"/>
              <a:t>of necessary Civil works </a:t>
            </a:r>
          </a:p>
          <a:p>
            <a:pPr marL="285750" indent="-285750">
              <a:spcBef>
                <a:spcPts val="600"/>
              </a:spcBef>
              <a:buSzPct val="140000"/>
              <a:buFont typeface="Arial" panose="020B0604020202020204" pitchFamily="34" charset="0"/>
              <a:buChar char="•"/>
            </a:pPr>
            <a:r>
              <a:rPr lang="en-GB" sz="2400" dirty="0" smtClean="0"/>
              <a:t>Conveyance </a:t>
            </a:r>
            <a:r>
              <a:rPr lang="en-GB" sz="2400" dirty="0"/>
              <a:t>of water from source through closed piping up to farm </a:t>
            </a:r>
            <a:r>
              <a:rPr lang="en-GB" sz="2400" dirty="0" smtClean="0"/>
              <a:t>gate</a:t>
            </a:r>
            <a:endParaRPr lang="en-GB" sz="2400" dirty="0"/>
          </a:p>
          <a:p>
            <a:pPr marL="285750" indent="-285750">
              <a:spcBef>
                <a:spcPts val="600"/>
              </a:spcBef>
              <a:buSzPct val="140000"/>
              <a:buFont typeface="Arial" panose="020B0604020202020204" pitchFamily="34" charset="0"/>
              <a:buChar char="•"/>
            </a:pPr>
            <a:r>
              <a:rPr lang="en-GB" sz="2400" dirty="0" smtClean="0"/>
              <a:t>On </a:t>
            </a:r>
            <a:r>
              <a:rPr lang="en-GB" sz="2400" dirty="0"/>
              <a:t>farm Irrigation through Micro </a:t>
            </a:r>
            <a:r>
              <a:rPr lang="en-GB" sz="2400" dirty="0" smtClean="0"/>
              <a:t>Irrigation</a:t>
            </a:r>
            <a:endParaRPr lang="en-GB" sz="2400" dirty="0"/>
          </a:p>
          <a:p>
            <a:pPr marL="285750" indent="-285750">
              <a:spcBef>
                <a:spcPts val="600"/>
              </a:spcBef>
              <a:buSzPct val="140000"/>
              <a:buFont typeface="Arial" panose="020B0604020202020204" pitchFamily="34" charset="0"/>
              <a:buChar char="•"/>
            </a:pPr>
            <a:r>
              <a:rPr lang="en-GB" sz="2400" dirty="0" smtClean="0"/>
              <a:t>Pumping </a:t>
            </a:r>
            <a:r>
              <a:rPr lang="en-GB" sz="2400" dirty="0"/>
              <a:t>Machinery &amp; Power (Electrical / Solar) </a:t>
            </a:r>
            <a:r>
              <a:rPr lang="en-GB" sz="2400" dirty="0" smtClean="0"/>
              <a:t>network</a:t>
            </a:r>
            <a:endParaRPr lang="en-GB" sz="2400" dirty="0"/>
          </a:p>
          <a:p>
            <a:pPr marL="285750" indent="-285750">
              <a:spcBef>
                <a:spcPts val="600"/>
              </a:spcBef>
              <a:buSzPct val="140000"/>
              <a:buFont typeface="Arial" panose="020B0604020202020204" pitchFamily="34" charset="0"/>
              <a:buChar char="•"/>
            </a:pPr>
            <a:r>
              <a:rPr lang="en-GB" sz="2400" dirty="0" smtClean="0"/>
              <a:t>Automation </a:t>
            </a:r>
            <a:r>
              <a:rPr lang="en-GB" sz="2400" dirty="0"/>
              <a:t>System to monitor &amp; operate the </a:t>
            </a:r>
            <a:r>
              <a:rPr lang="en-GB" sz="2400" dirty="0" smtClean="0"/>
              <a:t>scheme</a:t>
            </a:r>
            <a:endParaRPr lang="en-GB" sz="2400" dirty="0"/>
          </a:p>
          <a:p>
            <a:pPr marL="285750" indent="-285750">
              <a:spcBef>
                <a:spcPts val="600"/>
              </a:spcBef>
              <a:buSzPct val="140000"/>
              <a:buFont typeface="Arial" panose="020B0604020202020204" pitchFamily="34" charset="0"/>
              <a:buChar char="•"/>
            </a:pPr>
            <a:r>
              <a:rPr lang="en-GB" sz="2400" dirty="0" smtClean="0"/>
              <a:t>Maintenance </a:t>
            </a:r>
            <a:r>
              <a:rPr lang="en-GB" sz="2400" dirty="0"/>
              <a:t>of the </a:t>
            </a:r>
            <a:r>
              <a:rPr lang="en-GB" sz="2400" dirty="0" smtClean="0"/>
              <a:t>project</a:t>
            </a:r>
            <a:endParaRPr lang="en-GB" sz="2400" dirty="0"/>
          </a:p>
          <a:p>
            <a:pPr marL="285750" indent="-285750">
              <a:spcBef>
                <a:spcPts val="600"/>
              </a:spcBef>
              <a:buSzPct val="140000"/>
              <a:buFont typeface="Arial" panose="020B0604020202020204" pitchFamily="34" charset="0"/>
              <a:buChar char="•"/>
            </a:pPr>
            <a:r>
              <a:rPr lang="en-GB" sz="2400" dirty="0" smtClean="0"/>
              <a:t>Training </a:t>
            </a:r>
            <a:r>
              <a:rPr lang="en-GB" sz="2400" dirty="0"/>
              <a:t>&amp; capacity building of beneficiaries through </a:t>
            </a:r>
            <a:r>
              <a:rPr lang="en-GB" sz="2400" dirty="0" smtClean="0"/>
              <a:t>WUAs</a:t>
            </a:r>
          </a:p>
          <a:p>
            <a:pPr marL="285750" indent="-285750">
              <a:spcBef>
                <a:spcPts val="600"/>
              </a:spcBef>
              <a:buSzPct val="140000"/>
              <a:buFont typeface="Arial" panose="020B0604020202020204" pitchFamily="34" charset="0"/>
              <a:buChar char="•"/>
            </a:pPr>
            <a:r>
              <a:rPr lang="en-GB" sz="2400" dirty="0" smtClean="0"/>
              <a:t>Development of Market Linkages</a:t>
            </a:r>
          </a:p>
          <a:p>
            <a:pPr>
              <a:spcBef>
                <a:spcPts val="600"/>
              </a:spcBef>
              <a:buSzPct val="140000"/>
            </a:pPr>
            <a:endParaRPr lang="en-US" dirty="0"/>
          </a:p>
        </p:txBody>
      </p:sp>
      <p:cxnSp>
        <p:nvCxnSpPr>
          <p:cNvPr id="25" name="Straight Connector 24"/>
          <p:cNvCxnSpPr/>
          <p:nvPr/>
        </p:nvCxnSpPr>
        <p:spPr>
          <a:xfrm>
            <a:off x="730249" y="998538"/>
            <a:ext cx="78914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825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0250" y="84138"/>
            <a:ext cx="7001809" cy="507831"/>
          </a:xfrm>
          <a:prstGeom prst="rect">
            <a:avLst/>
          </a:prstGeom>
        </p:spPr>
        <p:txBody>
          <a:bodyPr wrap="square">
            <a:spAutoFit/>
          </a:bodyPr>
          <a:lstStyle/>
          <a:p>
            <a:pPr>
              <a:lnSpc>
                <a:spcPct val="90000"/>
              </a:lnSpc>
              <a:spcBef>
                <a:spcPct val="0"/>
              </a:spcBef>
            </a:pPr>
            <a:r>
              <a:rPr lang="en-GB" sz="3000" b="1" dirty="0">
                <a:solidFill>
                  <a:srgbClr val="0070C0"/>
                </a:solidFill>
                <a:latin typeface="Cambria" panose="02040503050406030204" pitchFamily="18" charset="0"/>
                <a:ea typeface="+mj-ea"/>
                <a:cs typeface="+mj-cs"/>
              </a:rPr>
              <a:t>Few options of </a:t>
            </a:r>
            <a:r>
              <a:rPr lang="en-GB" sz="3000" b="1" dirty="0" smtClean="0">
                <a:solidFill>
                  <a:srgbClr val="0070C0"/>
                </a:solidFill>
                <a:latin typeface="Cambria" panose="02040503050406030204" pitchFamily="18" charset="0"/>
                <a:ea typeface="+mj-ea"/>
                <a:cs typeface="+mj-cs"/>
              </a:rPr>
              <a:t> R To R</a:t>
            </a:r>
            <a:endParaRPr lang="en-GB" sz="3000" b="1" dirty="0">
              <a:solidFill>
                <a:srgbClr val="0070C0"/>
              </a:solidFill>
              <a:latin typeface="Cambria" panose="02040503050406030204" pitchFamily="18" charset="0"/>
              <a:ea typeface="+mj-ea"/>
              <a:cs typeface="+mj-cs"/>
            </a:endParaRPr>
          </a:p>
        </p:txBody>
      </p:sp>
      <p:pic>
        <p:nvPicPr>
          <p:cNvPr id="3074" name="Picture 2" descr="E:\Job 2018\Resource to Root Presentation\Project 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5905"/>
          <a:stretch/>
        </p:blipFill>
        <p:spPr bwMode="auto">
          <a:xfrm>
            <a:off x="730250" y="1260475"/>
            <a:ext cx="7881045" cy="402998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730249" y="998538"/>
            <a:ext cx="7891464"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2" descr="E:\Job 2018\Resource to Root Presentation\Resource to Root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6837" y="158718"/>
            <a:ext cx="1484876" cy="62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59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Job 2018\Resource to Root Presentation\Project 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8742" b="14210"/>
          <a:stretch/>
        </p:blipFill>
        <p:spPr bwMode="auto">
          <a:xfrm>
            <a:off x="730249" y="5061857"/>
            <a:ext cx="7881045" cy="15675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Job 2018\Resource to Root Presentation\Project A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813" b="31092"/>
          <a:stretch/>
        </p:blipFill>
        <p:spPr bwMode="auto">
          <a:xfrm>
            <a:off x="730250" y="1260475"/>
            <a:ext cx="7881045" cy="40299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30250" y="84138"/>
            <a:ext cx="6746315" cy="923330"/>
          </a:xfrm>
          <a:prstGeom prst="rect">
            <a:avLst/>
          </a:prstGeom>
        </p:spPr>
        <p:txBody>
          <a:bodyPr wrap="square">
            <a:spAutoFit/>
          </a:bodyPr>
          <a:lstStyle/>
          <a:p>
            <a:pPr>
              <a:lnSpc>
                <a:spcPct val="90000"/>
              </a:lnSpc>
              <a:spcBef>
                <a:spcPct val="0"/>
              </a:spcBef>
            </a:pPr>
            <a:r>
              <a:rPr lang="en-GB" sz="3000" b="1" dirty="0">
                <a:solidFill>
                  <a:srgbClr val="0070C0"/>
                </a:solidFill>
                <a:latin typeface="Cambria" panose="02040503050406030204" pitchFamily="18" charset="0"/>
                <a:ea typeface="+mj-ea"/>
                <a:cs typeface="+mj-cs"/>
              </a:rPr>
              <a:t>Few options of Jain Integrated Irrigation Solutions (</a:t>
            </a:r>
            <a:r>
              <a:rPr lang="en-GB" sz="3000" b="1" dirty="0" err="1">
                <a:solidFill>
                  <a:srgbClr val="0070C0"/>
                </a:solidFill>
                <a:latin typeface="Cambria" panose="02040503050406030204" pitchFamily="18" charset="0"/>
                <a:ea typeface="+mj-ea"/>
                <a:cs typeface="+mj-cs"/>
              </a:rPr>
              <a:t>JIIS</a:t>
            </a:r>
            <a:r>
              <a:rPr lang="en-GB" sz="3000" b="1">
                <a:solidFill>
                  <a:srgbClr val="0070C0"/>
                </a:solidFill>
                <a:latin typeface="Cambria" panose="02040503050406030204" pitchFamily="18" charset="0"/>
                <a:ea typeface="+mj-ea"/>
                <a:cs typeface="+mj-cs"/>
              </a:rPr>
              <a:t>)</a:t>
            </a:r>
          </a:p>
        </p:txBody>
      </p:sp>
      <p:cxnSp>
        <p:nvCxnSpPr>
          <p:cNvPr id="6" name="Straight Connector 5"/>
          <p:cNvCxnSpPr/>
          <p:nvPr/>
        </p:nvCxnSpPr>
        <p:spPr>
          <a:xfrm>
            <a:off x="730249" y="998538"/>
            <a:ext cx="78914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699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50" y="369651"/>
            <a:ext cx="7785100" cy="628887"/>
          </a:xfrm>
        </p:spPr>
        <p:txBody>
          <a:bodyPr>
            <a:normAutofit/>
          </a:bodyPr>
          <a:lstStyle/>
          <a:p>
            <a:r>
              <a:rPr lang="en-US" b="1" dirty="0" smtClean="0">
                <a:solidFill>
                  <a:srgbClr val="0070C0"/>
                </a:solidFill>
                <a:latin typeface="Cambria" panose="02040503050406030204" pitchFamily="18" charset="0"/>
              </a:rPr>
              <a:t>R To R </a:t>
            </a:r>
            <a:r>
              <a:rPr lang="en-US" b="1" dirty="0">
                <a:solidFill>
                  <a:srgbClr val="0070C0"/>
                </a:solidFill>
                <a:latin typeface="Cambria" panose="02040503050406030204" pitchFamily="18" charset="0"/>
              </a:rPr>
              <a:t>– Challenges and Solutions</a:t>
            </a:r>
            <a:endParaRPr lang="en-IN" b="1" dirty="0">
              <a:solidFill>
                <a:srgbClr val="0070C0"/>
              </a:solidFill>
              <a:latin typeface="Cambria" panose="02040503050406030204" pitchFamily="18" charset="0"/>
            </a:endParaRPr>
          </a:p>
        </p:txBody>
      </p:sp>
      <p:cxnSp>
        <p:nvCxnSpPr>
          <p:cNvPr id="4" name="Straight Connector 3"/>
          <p:cNvCxnSpPr/>
          <p:nvPr/>
        </p:nvCxnSpPr>
        <p:spPr>
          <a:xfrm>
            <a:off x="730249" y="998538"/>
            <a:ext cx="789146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654103807"/>
              </p:ext>
            </p:extLst>
          </p:nvPr>
        </p:nvGraphicFramePr>
        <p:xfrm>
          <a:off x="735013" y="1260475"/>
          <a:ext cx="7886700" cy="2495273"/>
        </p:xfrm>
        <a:graphic>
          <a:graphicData uri="http://schemas.openxmlformats.org/drawingml/2006/table">
            <a:tbl>
              <a:tblPr>
                <a:tableStyleId>{BDBED569-4797-4DF1-A0F4-6AAB3CD982D8}</a:tableStyleId>
              </a:tblPr>
              <a:tblGrid>
                <a:gridCol w="3057058"/>
                <a:gridCol w="4829642"/>
              </a:tblGrid>
              <a:tr h="447770">
                <a:tc>
                  <a:txBody>
                    <a:bodyPr/>
                    <a:lstStyle/>
                    <a:p>
                      <a:pPr algn="l" fontAlgn="b"/>
                      <a:r>
                        <a:rPr lang="en-GB" b="1" dirty="0" smtClean="0"/>
                        <a:t>Challenge</a:t>
                      </a:r>
                      <a:endParaRPr lang="en-GB" b="1" dirty="0"/>
                    </a:p>
                  </a:txBody>
                  <a:tcPr marL="72000" marR="36000" marT="3654" marB="0" anchor="ctr"/>
                </a:tc>
                <a:tc>
                  <a:txBody>
                    <a:bodyPr/>
                    <a:lstStyle/>
                    <a:p>
                      <a:pPr algn="l" fontAlgn="b"/>
                      <a:r>
                        <a:rPr lang="en-GB" b="1" dirty="0" smtClean="0"/>
                        <a:t>Solutions</a:t>
                      </a:r>
                      <a:endParaRPr lang="en-GB" b="1" dirty="0"/>
                    </a:p>
                  </a:txBody>
                  <a:tcPr marL="72000" marR="36000" marT="3654" marB="0" anchor="ctr"/>
                </a:tc>
              </a:tr>
              <a:tr h="447770">
                <a:tc rowSpan="5">
                  <a:txBody>
                    <a:bodyPr/>
                    <a:lstStyle/>
                    <a:p>
                      <a:pPr algn="l" fontAlgn="b"/>
                      <a:r>
                        <a:rPr lang="en-GB" b="1" dirty="0"/>
                        <a:t>In canal commands water is available at intervals ranging between 10 to 30 days</a:t>
                      </a:r>
                      <a:r>
                        <a:rPr lang="en-GB" b="1" dirty="0" smtClean="0"/>
                        <a:t>· whereas in micro irrigation frequent watering is required.</a:t>
                      </a:r>
                      <a:endParaRPr lang="en-GB" b="1" dirty="0"/>
                    </a:p>
                  </a:txBody>
                  <a:tcPr marL="72000" marR="36000" marT="3654" marB="0" anchor="ctr"/>
                </a:tc>
                <a:tc>
                  <a:txBody>
                    <a:bodyPr/>
                    <a:lstStyle/>
                    <a:p>
                      <a:pPr algn="l" fontAlgn="b"/>
                      <a:r>
                        <a:rPr lang="en-GB"/>
                        <a:t> Supply of water through canals at more regular intervals, preferably on continuous basis.</a:t>
                      </a:r>
                    </a:p>
                  </a:txBody>
                  <a:tcPr marL="72000" marR="36000" marT="3654" marB="0" anchor="ctr"/>
                </a:tc>
              </a:tr>
              <a:tr h="256423">
                <a:tc vMerge="1">
                  <a:txBody>
                    <a:bodyPr/>
                    <a:lstStyle/>
                    <a:p>
                      <a:pPr algn="l" fontAlgn="b"/>
                      <a:endParaRPr lang="en-US"/>
                    </a:p>
                  </a:txBody>
                  <a:tcPr marL="3654" marR="3654" marT="3654" marB="0" anchor="b"/>
                </a:tc>
                <a:tc>
                  <a:txBody>
                    <a:bodyPr/>
                    <a:lstStyle/>
                    <a:p>
                      <a:pPr algn="l" fontAlgn="b"/>
                      <a:r>
                        <a:rPr lang="en-GB" smtClean="0"/>
                        <a:t>On </a:t>
                      </a:r>
                      <a:r>
                        <a:rPr lang="en-GB"/>
                        <a:t>farm storage facilities on individual farms have to be created·.</a:t>
                      </a:r>
                    </a:p>
                  </a:txBody>
                  <a:tcPr marL="72000" marR="36000" marT="3654" marB="0" anchor="ctr"/>
                </a:tc>
              </a:tr>
              <a:tr h="447770">
                <a:tc vMerge="1">
                  <a:txBody>
                    <a:bodyPr/>
                    <a:lstStyle/>
                    <a:p>
                      <a:pPr algn="l" fontAlgn="b"/>
                      <a:endParaRPr lang="en-US"/>
                    </a:p>
                  </a:txBody>
                  <a:tcPr marL="3654" marR="3654" marT="3654" marB="0" anchor="b"/>
                </a:tc>
                <a:tc>
                  <a:txBody>
                    <a:bodyPr/>
                    <a:lstStyle/>
                    <a:p>
                      <a:pPr algn="l" fontAlgn="b"/>
                      <a:r>
                        <a:rPr lang="en-GB" smtClean="0"/>
                        <a:t>Community </a:t>
                      </a:r>
                      <a:r>
                        <a:rPr lang="en-GB"/>
                        <a:t>storage facilities for groups of farmers·, village tanks and water harvesting facilities to be used as storages·.</a:t>
                      </a:r>
                    </a:p>
                  </a:txBody>
                  <a:tcPr marL="72000" marR="36000" marT="3654" marB="0" anchor="ctr"/>
                </a:tc>
              </a:tr>
              <a:tr h="447770">
                <a:tc vMerge="1">
                  <a:txBody>
                    <a:bodyPr/>
                    <a:lstStyle/>
                    <a:p>
                      <a:pPr algn="l" fontAlgn="b"/>
                      <a:endParaRPr lang="en-US"/>
                    </a:p>
                  </a:txBody>
                  <a:tcPr marL="3654" marR="3654" marT="3654" marB="0" anchor="b"/>
                </a:tc>
                <a:tc>
                  <a:txBody>
                    <a:bodyPr/>
                    <a:lstStyle/>
                    <a:p>
                      <a:pPr algn="l" fontAlgn="b"/>
                      <a:r>
                        <a:rPr lang="en-GB" smtClean="0"/>
                        <a:t>Conjunctive </a:t>
                      </a:r>
                      <a:r>
                        <a:rPr lang="en-GB"/>
                        <a:t>use of groundwater i.e. whenever canal water is not available farmers have to use their water wells.</a:t>
                      </a:r>
                    </a:p>
                  </a:txBody>
                  <a:tcPr marL="72000" marR="36000" marT="3654" marB="0" anchor="ctr"/>
                </a:tc>
              </a:tr>
              <a:tr h="447770">
                <a:tc vMerge="1">
                  <a:txBody>
                    <a:bodyPr/>
                    <a:lstStyle/>
                    <a:p>
                      <a:pPr algn="l" fontAlgn="b"/>
                      <a:endParaRPr lang="en-US"/>
                    </a:p>
                  </a:txBody>
                  <a:tcPr marL="3654" marR="3654" marT="3654" marB="0" anchor="b"/>
                </a:tc>
                <a:tc>
                  <a:txBody>
                    <a:bodyPr/>
                    <a:lstStyle/>
                    <a:p>
                      <a:pPr algn="l" fontAlgn="b"/>
                      <a:r>
                        <a:rPr lang="en-GB" dirty="0" smtClean="0"/>
                        <a:t>Piped </a:t>
                      </a:r>
                      <a:r>
                        <a:rPr lang="en-GB" dirty="0"/>
                        <a:t>distribution network and use of micro irrigation system which allows irrigation at </a:t>
                      </a:r>
                      <a:r>
                        <a:rPr lang="en-GB" dirty="0" smtClean="0"/>
                        <a:t>frequent </a:t>
                      </a:r>
                      <a:r>
                        <a:rPr lang="en-GB" dirty="0"/>
                        <a:t>intervals.</a:t>
                      </a:r>
                    </a:p>
                  </a:txBody>
                  <a:tcPr marL="72000" marR="36000" marT="3654"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19346964"/>
              </p:ext>
            </p:extLst>
          </p:nvPr>
        </p:nvGraphicFramePr>
        <p:xfrm>
          <a:off x="759291" y="3787179"/>
          <a:ext cx="7862422" cy="1329669"/>
        </p:xfrm>
        <a:graphic>
          <a:graphicData uri="http://schemas.openxmlformats.org/drawingml/2006/table">
            <a:tbl>
              <a:tblPr>
                <a:tableStyleId>{BDBED569-4797-4DF1-A0F4-6AAB3CD982D8}</a:tableStyleId>
              </a:tblPr>
              <a:tblGrid>
                <a:gridCol w="3061822"/>
                <a:gridCol w="4800600"/>
              </a:tblGrid>
              <a:tr h="443223">
                <a:tc rowSpan="3">
                  <a:txBody>
                    <a:bodyPr/>
                    <a:lstStyle/>
                    <a:p>
                      <a:pPr algn="l" fontAlgn="b"/>
                      <a:r>
                        <a:rPr lang="en-GB" b="1" dirty="0"/>
                        <a:t>Cultivation of low income crop like cereal etc..</a:t>
                      </a:r>
                    </a:p>
                  </a:txBody>
                  <a:tcPr marL="108000" marR="9525" marT="9525" marB="0" anchor="ctr"/>
                </a:tc>
                <a:tc>
                  <a:txBody>
                    <a:bodyPr/>
                    <a:lstStyle/>
                    <a:p>
                      <a:pPr algn="l" fontAlgn="b"/>
                      <a:r>
                        <a:rPr lang="en-GB" smtClean="0"/>
                        <a:t>Alternative </a:t>
                      </a:r>
                      <a:r>
                        <a:rPr lang="en-GB"/>
                        <a:t>high income crops need to be recommended and promoted.</a:t>
                      </a:r>
                    </a:p>
                  </a:txBody>
                  <a:tcPr marL="108000" marR="9525" marT="9525" marB="0" anchor="ctr"/>
                </a:tc>
              </a:tr>
              <a:tr h="443223">
                <a:tc vMerge="1">
                  <a:txBody>
                    <a:bodyPr/>
                    <a:lstStyle/>
                    <a:p>
                      <a:pPr algn="l" fontAlgn="b"/>
                      <a:endParaRPr lang="en-US"/>
                    </a:p>
                  </a:txBody>
                  <a:tcPr marL="108000" marR="9525" marT="9525" marB="0" anchor="b"/>
                </a:tc>
                <a:tc>
                  <a:txBody>
                    <a:bodyPr/>
                    <a:lstStyle/>
                    <a:p>
                      <a:pPr algn="l" fontAlgn="b"/>
                      <a:r>
                        <a:rPr lang="en-GB" dirty="0" smtClean="0"/>
                        <a:t>Crop </a:t>
                      </a:r>
                      <a:r>
                        <a:rPr lang="en-GB" dirty="0"/>
                        <a:t>sequence and rotation need to be evolved so as to improve income from agriculture.</a:t>
                      </a:r>
                    </a:p>
                  </a:txBody>
                  <a:tcPr marL="108000" marR="9525" marT="9525" marB="0" anchor="ctr"/>
                </a:tc>
              </a:tr>
              <a:tr h="443223">
                <a:tc vMerge="1">
                  <a:txBody>
                    <a:bodyPr/>
                    <a:lstStyle/>
                    <a:p>
                      <a:pPr algn="l" fontAlgn="b"/>
                      <a:endParaRPr lang="en-US"/>
                    </a:p>
                  </a:txBody>
                  <a:tcPr marL="108000" marR="9525" marT="9525" marB="0" anchor="b"/>
                </a:tc>
                <a:tc>
                  <a:txBody>
                    <a:bodyPr/>
                    <a:lstStyle/>
                    <a:p>
                      <a:pPr algn="l" fontAlgn="b"/>
                      <a:r>
                        <a:rPr lang="en-GB" dirty="0" smtClean="0"/>
                        <a:t>Subsidy </a:t>
                      </a:r>
                      <a:r>
                        <a:rPr lang="en-GB" dirty="0"/>
                        <a:t>support to farmers for adoption of piped distribution networks.</a:t>
                      </a:r>
                    </a:p>
                  </a:txBody>
                  <a:tcPr marL="108000" marR="9525"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64720596"/>
              </p:ext>
            </p:extLst>
          </p:nvPr>
        </p:nvGraphicFramePr>
        <p:xfrm>
          <a:off x="730250" y="5148279"/>
          <a:ext cx="7891463" cy="1299210"/>
        </p:xfrm>
        <a:graphic>
          <a:graphicData uri="http://schemas.openxmlformats.org/drawingml/2006/table">
            <a:tbl>
              <a:tblPr>
                <a:tableStyleId>{BDBED569-4797-4DF1-A0F4-6AAB3CD982D8}</a:tableStyleId>
              </a:tblPr>
              <a:tblGrid>
                <a:gridCol w="3102163"/>
                <a:gridCol w="4789300"/>
              </a:tblGrid>
              <a:tr h="190500">
                <a:tc rowSpan="2">
                  <a:txBody>
                    <a:bodyPr/>
                    <a:lstStyle/>
                    <a:p>
                      <a:pPr algn="l" fontAlgn="b"/>
                      <a:r>
                        <a:rPr lang="en-GB" sz="1400" b="1" u="none" strike="noStrike" dirty="0">
                          <a:effectLst/>
                        </a:rPr>
                        <a:t>No or low reliability of water supply, leading to cultivation of low income crops</a:t>
                      </a:r>
                      <a:r>
                        <a:rPr lang="en-GB" sz="1400" b="1" u="none" strike="noStrike" dirty="0" smtClean="0">
                          <a:effectLst/>
                        </a:rPr>
                        <a:t>.</a:t>
                      </a:r>
                      <a:endParaRPr lang="en-GB" sz="1400" b="1" i="0" u="none" strike="noStrike" dirty="0">
                        <a:solidFill>
                          <a:srgbClr val="000000"/>
                        </a:solidFill>
                        <a:effectLst/>
                        <a:latin typeface="Calibri"/>
                      </a:endParaRPr>
                    </a:p>
                  </a:txBody>
                  <a:tcPr marL="108000" marR="9525" marT="9525" marB="0" anchor="ctr"/>
                </a:tc>
                <a:tc>
                  <a:txBody>
                    <a:bodyPr/>
                    <a:lstStyle/>
                    <a:p>
                      <a:pPr algn="l" fontAlgn="b"/>
                      <a:r>
                        <a:rPr lang="en-GB" sz="1400" u="none" strike="noStrike" dirty="0" smtClean="0">
                          <a:effectLst/>
                        </a:rPr>
                        <a:t>As </a:t>
                      </a:r>
                      <a:r>
                        <a:rPr lang="en-GB" sz="1400" u="none" strike="noStrike" dirty="0">
                          <a:effectLst/>
                        </a:rPr>
                        <a:t>water availability from canals is not reliable, farmers resort to low risk crops with which their financial loss would be minimum. Assured availability of water will enable them to take up high income crops</a:t>
                      </a:r>
                      <a:endParaRPr lang="en-GB" sz="1400" b="0" i="0" u="none" strike="noStrike" dirty="0">
                        <a:solidFill>
                          <a:srgbClr val="000000"/>
                        </a:solidFill>
                        <a:effectLst/>
                        <a:latin typeface="Calibri"/>
                      </a:endParaRPr>
                    </a:p>
                  </a:txBody>
                  <a:tcPr marL="108000" marR="9525" marT="9525" marB="0" anchor="ctr"/>
                </a:tc>
              </a:tr>
              <a:tr h="190500">
                <a:tc vMerge="1">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GB" sz="1400" u="none" strike="noStrike" dirty="0" smtClean="0">
                          <a:effectLst/>
                        </a:rPr>
                        <a:t>Conjunctive </a:t>
                      </a:r>
                      <a:r>
                        <a:rPr lang="en-GB" sz="1400" u="none" strike="noStrike" dirty="0">
                          <a:effectLst/>
                        </a:rPr>
                        <a:t>use of groundwater due to which farmers can opt for high income crops.</a:t>
                      </a:r>
                      <a:endParaRPr lang="en-GB" sz="1400" b="0" i="0" u="none" strike="noStrike" dirty="0">
                        <a:solidFill>
                          <a:srgbClr val="000000"/>
                        </a:solidFill>
                        <a:effectLst/>
                        <a:latin typeface="Calibri"/>
                      </a:endParaRPr>
                    </a:p>
                  </a:txBody>
                  <a:tcPr marL="108000" marR="9525" marT="9525" marB="0" anchor="ctr"/>
                </a:tc>
              </a:tr>
            </a:tbl>
          </a:graphicData>
        </a:graphic>
      </p:graphicFrame>
    </p:spTree>
    <p:extLst>
      <p:ext uri="{BB962C8B-B14F-4D97-AF65-F5344CB8AC3E}">
        <p14:creationId xmlns:p14="http://schemas.microsoft.com/office/powerpoint/2010/main" val="2971960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73127247"/>
              </p:ext>
            </p:extLst>
          </p:nvPr>
        </p:nvGraphicFramePr>
        <p:xfrm>
          <a:off x="730249" y="1260475"/>
          <a:ext cx="7891464" cy="872490"/>
        </p:xfrm>
        <a:graphic>
          <a:graphicData uri="http://schemas.openxmlformats.org/drawingml/2006/table">
            <a:tbl>
              <a:tblPr>
                <a:tableStyleId>{BDBED569-4797-4DF1-A0F4-6AAB3CD982D8}</a:tableStyleId>
              </a:tblPr>
              <a:tblGrid>
                <a:gridCol w="3371104"/>
                <a:gridCol w="4520360"/>
              </a:tblGrid>
              <a:tr h="190500">
                <a:tc rowSpan="2">
                  <a:txBody>
                    <a:bodyPr/>
                    <a:lstStyle/>
                    <a:p>
                      <a:pPr algn="l" fontAlgn="b"/>
                      <a:r>
                        <a:rPr lang="en-GB" sz="1400" b="1" u="none" strike="noStrike">
                          <a:effectLst/>
                        </a:rPr>
                        <a:t>Excessive sedimentation and debris in canal waters</a:t>
                      </a:r>
                      <a:endParaRPr lang="en-GB" sz="1400" b="1" i="0" u="none" strike="noStrike">
                        <a:solidFill>
                          <a:srgbClr val="000000"/>
                        </a:solidFill>
                        <a:effectLst/>
                        <a:latin typeface="Calibri"/>
                      </a:endParaRPr>
                    </a:p>
                  </a:txBody>
                  <a:tcPr marL="108000" marR="9525" marT="9525" marB="0" anchor="ctr"/>
                </a:tc>
                <a:tc>
                  <a:txBody>
                    <a:bodyPr/>
                    <a:lstStyle/>
                    <a:p>
                      <a:pPr algn="l" fontAlgn="b"/>
                      <a:r>
                        <a:rPr lang="en-GB" sz="1400" u="none" strike="noStrike" smtClean="0">
                          <a:effectLst/>
                        </a:rPr>
                        <a:t>On </a:t>
                      </a:r>
                      <a:r>
                        <a:rPr lang="en-GB" sz="1400" u="none" strike="noStrike">
                          <a:effectLst/>
                        </a:rPr>
                        <a:t>farm storages, community storages, etc., in order to allow for settlements of sediments and debris in canal water.</a:t>
                      </a:r>
                      <a:endParaRPr lang="en-GB" sz="1400" b="0" i="0" u="none" strike="noStrike">
                        <a:solidFill>
                          <a:srgbClr val="000000"/>
                        </a:solidFill>
                        <a:effectLst/>
                        <a:latin typeface="Calibri"/>
                      </a:endParaRPr>
                    </a:p>
                  </a:txBody>
                  <a:tcPr marL="108000" marR="9525" marT="9525" marB="0" anchor="ctr"/>
                </a:tc>
              </a:tr>
              <a:tr h="190500">
                <a:tc vMerge="1">
                  <a:txBody>
                    <a:bodyPr/>
                    <a:lstStyle/>
                    <a:p>
                      <a:pPr algn="l" fontAlgn="b"/>
                      <a:endParaRPr lang="en-US" sz="1400" b="0" i="0" u="none" strike="noStrike">
                        <a:solidFill>
                          <a:srgbClr val="000000"/>
                        </a:solidFill>
                        <a:effectLst/>
                        <a:latin typeface="Calibri"/>
                      </a:endParaRPr>
                    </a:p>
                  </a:txBody>
                  <a:tcPr marL="108000" marR="9525" marT="9525" marB="0" anchor="ctr"/>
                </a:tc>
                <a:tc>
                  <a:txBody>
                    <a:bodyPr/>
                    <a:lstStyle/>
                    <a:p>
                      <a:pPr algn="l" fontAlgn="b"/>
                      <a:r>
                        <a:rPr lang="en-GB" sz="1400" u="none" strike="noStrike" smtClean="0">
                          <a:effectLst/>
                        </a:rPr>
                        <a:t>Use </a:t>
                      </a:r>
                      <a:r>
                        <a:rPr lang="en-GB" sz="1400" u="none" strike="noStrike">
                          <a:effectLst/>
                        </a:rPr>
                        <a:t>of suitable filtration systems with automatic backwash arrangements</a:t>
                      </a:r>
                      <a:endParaRPr lang="en-GB" sz="1400" b="0" i="0" u="none" strike="noStrike">
                        <a:solidFill>
                          <a:srgbClr val="000000"/>
                        </a:solidFill>
                        <a:effectLst/>
                        <a:latin typeface="Calibri"/>
                      </a:endParaRPr>
                    </a:p>
                  </a:txBody>
                  <a:tcPr marL="108000" marR="9525" marT="9525"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69783564"/>
              </p:ext>
            </p:extLst>
          </p:nvPr>
        </p:nvGraphicFramePr>
        <p:xfrm>
          <a:off x="730249" y="2254681"/>
          <a:ext cx="7891464" cy="1294558"/>
        </p:xfrm>
        <a:graphic>
          <a:graphicData uri="http://schemas.openxmlformats.org/drawingml/2006/table">
            <a:tbl>
              <a:tblPr>
                <a:tableStyleId>{BDBED569-4797-4DF1-A0F4-6AAB3CD982D8}</a:tableStyleId>
              </a:tblPr>
              <a:tblGrid>
                <a:gridCol w="3426354"/>
                <a:gridCol w="4465110"/>
              </a:tblGrid>
              <a:tr h="520094">
                <a:tc rowSpan="2">
                  <a:txBody>
                    <a:bodyPr/>
                    <a:lstStyle/>
                    <a:p>
                      <a:pPr algn="l" fontAlgn="b"/>
                      <a:r>
                        <a:rPr lang="en-GB" sz="1400" b="1" u="none" strike="noStrike">
                          <a:effectLst/>
                          <a:latin typeface="+mj-lt"/>
                        </a:rPr>
                        <a:t>Mismatch of water requirement among farmers at a given point of time .</a:t>
                      </a:r>
                      <a:endParaRPr lang="en-GB" sz="1400" b="1" i="0" u="none" strike="noStrike">
                        <a:solidFill>
                          <a:srgbClr val="000000"/>
                        </a:solidFill>
                        <a:effectLst/>
                        <a:latin typeface="+mj-lt"/>
                      </a:endParaRPr>
                    </a:p>
                  </a:txBody>
                  <a:tcPr marL="108000" marR="9525" marT="9525" marB="0" anchor="ctr"/>
                </a:tc>
                <a:tc>
                  <a:txBody>
                    <a:bodyPr/>
                    <a:lstStyle/>
                    <a:p>
                      <a:pPr algn="l" fontAlgn="b"/>
                      <a:r>
                        <a:rPr lang="en-GB" sz="1400" u="none" strike="noStrike" smtClean="0">
                          <a:effectLst/>
                          <a:latin typeface="+mj-lt"/>
                        </a:rPr>
                        <a:t>Specific/mono </a:t>
                      </a:r>
                      <a:r>
                        <a:rPr lang="en-GB" sz="1400" u="none" strike="noStrike">
                          <a:effectLst/>
                          <a:latin typeface="+mj-lt"/>
                        </a:rPr>
                        <a:t>cropping patterns with limited choice for group of farmers should be promoted</a:t>
                      </a:r>
                      <a:endParaRPr lang="en-GB" sz="1400" b="0" i="0" u="none" strike="noStrike">
                        <a:solidFill>
                          <a:srgbClr val="000000"/>
                        </a:solidFill>
                        <a:effectLst/>
                        <a:latin typeface="+mj-lt"/>
                      </a:endParaRPr>
                    </a:p>
                  </a:txBody>
                  <a:tcPr marL="108000" marR="9525" marT="9525" marB="0" anchor="ctr"/>
                </a:tc>
              </a:tr>
              <a:tr h="774464">
                <a:tc vMerge="1">
                  <a:txBody>
                    <a:bodyPr/>
                    <a:lstStyle/>
                    <a:p>
                      <a:pPr algn="l" fontAlgn="b"/>
                      <a:endParaRPr lang="en-US" sz="1400" b="0" i="0" u="none" strike="noStrike">
                        <a:solidFill>
                          <a:srgbClr val="000000"/>
                        </a:solidFill>
                        <a:effectLst/>
                        <a:latin typeface="+mj-lt"/>
                      </a:endParaRPr>
                    </a:p>
                  </a:txBody>
                  <a:tcPr marL="108000" marR="9525" marT="9525" marB="0" anchor="ctr"/>
                </a:tc>
                <a:tc>
                  <a:txBody>
                    <a:bodyPr/>
                    <a:lstStyle/>
                    <a:p>
                      <a:pPr algn="l" fontAlgn="b"/>
                      <a:r>
                        <a:rPr lang="en-GB" sz="1400" u="none" strike="noStrike" smtClean="0">
                          <a:effectLst/>
                          <a:latin typeface="+mj-lt"/>
                        </a:rPr>
                        <a:t>Predefined </a:t>
                      </a:r>
                      <a:r>
                        <a:rPr lang="en-GB" sz="1400" u="none" strike="noStrike">
                          <a:effectLst/>
                          <a:latin typeface="+mj-lt"/>
                        </a:rPr>
                        <a:t>uniform cropping patterns and uniform planting times at least for small groups of farmers will have to be followed</a:t>
                      </a:r>
                      <a:endParaRPr lang="en-GB" sz="1400" b="0" i="0" u="none" strike="noStrike">
                        <a:solidFill>
                          <a:srgbClr val="000000"/>
                        </a:solidFill>
                        <a:effectLst/>
                        <a:latin typeface="+mj-lt"/>
                      </a:endParaRPr>
                    </a:p>
                  </a:txBody>
                  <a:tcPr marL="108000" marR="9525"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77232093"/>
              </p:ext>
            </p:extLst>
          </p:nvPr>
        </p:nvGraphicFramePr>
        <p:xfrm>
          <a:off x="730249" y="3670954"/>
          <a:ext cx="7891463" cy="591764"/>
        </p:xfrm>
        <a:graphic>
          <a:graphicData uri="http://schemas.openxmlformats.org/drawingml/2006/table">
            <a:tbl>
              <a:tblPr>
                <a:tableStyleId>{BDBED569-4797-4DF1-A0F4-6AAB3CD982D8}</a:tableStyleId>
              </a:tblPr>
              <a:tblGrid>
                <a:gridCol w="3438339"/>
                <a:gridCol w="4453124"/>
              </a:tblGrid>
              <a:tr h="591764">
                <a:tc>
                  <a:txBody>
                    <a:bodyPr/>
                    <a:lstStyle/>
                    <a:p>
                      <a:pPr algn="l" fontAlgn="b"/>
                      <a:r>
                        <a:rPr lang="en-GB" sz="1400" b="1" u="none" strike="noStrike">
                          <a:effectLst/>
                        </a:rPr>
                        <a:t>Variations in crops being grown from season to season and year to year</a:t>
                      </a:r>
                      <a:endParaRPr lang="en-GB" sz="1400" b="1" i="0" u="none" strike="noStrike">
                        <a:solidFill>
                          <a:srgbClr val="000000"/>
                        </a:solidFill>
                        <a:effectLst/>
                        <a:latin typeface="Calibri"/>
                      </a:endParaRPr>
                    </a:p>
                  </a:txBody>
                  <a:tcPr marL="108000" marR="9525" marT="9525" marB="0" anchor="ctr"/>
                </a:tc>
                <a:tc>
                  <a:txBody>
                    <a:bodyPr/>
                    <a:lstStyle/>
                    <a:p>
                      <a:pPr algn="l" fontAlgn="b"/>
                      <a:r>
                        <a:rPr lang="en-GB" sz="1400" u="none" strike="noStrike" smtClean="0">
                          <a:effectLst/>
                        </a:rPr>
                        <a:t>Introduction </a:t>
                      </a:r>
                      <a:r>
                        <a:rPr lang="en-GB" sz="1400" u="none" strike="noStrike">
                          <a:effectLst/>
                        </a:rPr>
                        <a:t>of perennial crops, wherein cropping patterns can be stable for long periods.</a:t>
                      </a:r>
                      <a:endParaRPr lang="en-GB" sz="1400" b="0" i="0" u="none" strike="noStrike">
                        <a:solidFill>
                          <a:srgbClr val="000000"/>
                        </a:solidFill>
                        <a:effectLst/>
                        <a:latin typeface="Calibri"/>
                      </a:endParaRPr>
                    </a:p>
                  </a:txBody>
                  <a:tcPr marL="108000" marR="9525" marT="9525" marB="0" anchor="ctr"/>
                </a:tc>
              </a:tr>
            </a:tbl>
          </a:graphicData>
        </a:graphic>
      </p:graphicFrame>
      <p:sp>
        <p:nvSpPr>
          <p:cNvPr id="8" name="Title 1"/>
          <p:cNvSpPr>
            <a:spLocks noGrp="1"/>
          </p:cNvSpPr>
          <p:nvPr>
            <p:ph type="title"/>
          </p:nvPr>
        </p:nvSpPr>
        <p:spPr>
          <a:xfrm>
            <a:off x="730250" y="369651"/>
            <a:ext cx="7785100" cy="628887"/>
          </a:xfrm>
        </p:spPr>
        <p:txBody>
          <a:bodyPr>
            <a:normAutofit/>
          </a:bodyPr>
          <a:lstStyle/>
          <a:p>
            <a:r>
              <a:rPr lang="en-US" b="1" dirty="0" smtClean="0">
                <a:solidFill>
                  <a:srgbClr val="0070C0"/>
                </a:solidFill>
                <a:latin typeface="Cambria" panose="02040503050406030204" pitchFamily="18" charset="0"/>
              </a:rPr>
              <a:t>R To R – </a:t>
            </a:r>
            <a:r>
              <a:rPr lang="en-US" b="1" dirty="0">
                <a:solidFill>
                  <a:srgbClr val="0070C0"/>
                </a:solidFill>
                <a:latin typeface="Cambria" panose="02040503050406030204" pitchFamily="18" charset="0"/>
              </a:rPr>
              <a:t>Challenges and Solutions</a:t>
            </a:r>
            <a:endParaRPr lang="en-IN" b="1" dirty="0">
              <a:solidFill>
                <a:srgbClr val="0070C0"/>
              </a:solidFill>
              <a:latin typeface="Cambria" panose="020405030504060302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428231351"/>
              </p:ext>
            </p:extLst>
          </p:nvPr>
        </p:nvGraphicFramePr>
        <p:xfrm>
          <a:off x="730249" y="4470773"/>
          <a:ext cx="7891463" cy="1445933"/>
        </p:xfrm>
        <a:graphic>
          <a:graphicData uri="http://schemas.openxmlformats.org/drawingml/2006/table">
            <a:tbl>
              <a:tblPr>
                <a:tableStyleId>{BDBED569-4797-4DF1-A0F4-6AAB3CD982D8}</a:tableStyleId>
              </a:tblPr>
              <a:tblGrid>
                <a:gridCol w="3402181"/>
                <a:gridCol w="4489282"/>
              </a:tblGrid>
              <a:tr h="595929">
                <a:tc rowSpan="2">
                  <a:txBody>
                    <a:bodyPr/>
                    <a:lstStyle/>
                    <a:p>
                      <a:pPr algn="l" fontAlgn="b"/>
                      <a:r>
                        <a:rPr lang="en-GB" sz="1400" b="1" u="none" strike="noStrike">
                          <a:effectLst/>
                        </a:rPr>
                        <a:t>Variation in the use of irrigation systems leading to increase or decrease in system pressures, which damages the system components. Such a variation in use of the system will also result in wastage of pumping energy</a:t>
                      </a:r>
                      <a:endParaRPr lang="en-GB" sz="1400" b="1" i="0" u="none" strike="noStrike">
                        <a:solidFill>
                          <a:srgbClr val="000000"/>
                        </a:solidFill>
                        <a:effectLst/>
                        <a:latin typeface="Calibri"/>
                      </a:endParaRPr>
                    </a:p>
                  </a:txBody>
                  <a:tcPr marL="108000" marR="9525" marT="9525" marB="0" anchor="ctr"/>
                </a:tc>
                <a:tc>
                  <a:txBody>
                    <a:bodyPr/>
                    <a:lstStyle/>
                    <a:p>
                      <a:pPr algn="l" fontAlgn="b"/>
                      <a:r>
                        <a:rPr lang="en-GB" sz="1400" u="none" strike="noStrike" smtClean="0">
                          <a:effectLst/>
                        </a:rPr>
                        <a:t>Protection </a:t>
                      </a:r>
                      <a:r>
                        <a:rPr lang="en-GB" sz="1400" u="none" strike="noStrike">
                          <a:effectLst/>
                        </a:rPr>
                        <a:t>equipments such as Pressure Relief Valves need to be included.</a:t>
                      </a:r>
                      <a:endParaRPr lang="en-GB" sz="1400" b="0" i="0" u="none" strike="noStrike">
                        <a:solidFill>
                          <a:srgbClr val="000000"/>
                        </a:solidFill>
                        <a:effectLst/>
                        <a:latin typeface="Calibri"/>
                      </a:endParaRPr>
                    </a:p>
                  </a:txBody>
                  <a:tcPr marL="108000" marR="9525" marT="9525" marB="0" anchor="ctr"/>
                </a:tc>
              </a:tr>
              <a:tr h="850004">
                <a:tc vMerge="1">
                  <a:txBody>
                    <a:bodyPr/>
                    <a:lstStyle/>
                    <a:p>
                      <a:pPr algn="l" fontAlgn="b"/>
                      <a:endParaRPr lang="en-US" sz="1100" b="0" i="0" u="none" strike="noStrike">
                        <a:solidFill>
                          <a:srgbClr val="000000"/>
                        </a:solidFill>
                        <a:effectLst/>
                        <a:latin typeface="Calibri"/>
                      </a:endParaRPr>
                    </a:p>
                  </a:txBody>
                  <a:tcPr marL="9525" marR="9525" marT="9525" marB="0" anchor="ctr"/>
                </a:tc>
                <a:tc>
                  <a:txBody>
                    <a:bodyPr/>
                    <a:lstStyle/>
                    <a:p>
                      <a:pPr algn="l" fontAlgn="b"/>
                      <a:r>
                        <a:rPr lang="en-GB" sz="1400" u="none" strike="noStrike" smtClean="0">
                          <a:effectLst/>
                        </a:rPr>
                        <a:t> </a:t>
                      </a:r>
                      <a:r>
                        <a:rPr lang="en-GB" sz="1400" u="none" strike="noStrike">
                          <a:effectLst/>
                        </a:rPr>
                        <a:t>Pumping units shall contain Variable Frequency Drives(VFDs) in order to vary the energy requirements based on system demand.</a:t>
                      </a:r>
                      <a:endParaRPr lang="en-GB" sz="1400" b="0" i="0" u="none" strike="noStrike">
                        <a:solidFill>
                          <a:srgbClr val="000000"/>
                        </a:solidFill>
                        <a:effectLst/>
                        <a:latin typeface="Calibri"/>
                      </a:endParaRPr>
                    </a:p>
                  </a:txBody>
                  <a:tcPr marL="108000" marR="9525" marT="9525" marB="0" anchor="ctr"/>
                </a:tc>
              </a:tr>
            </a:tbl>
          </a:graphicData>
        </a:graphic>
      </p:graphicFrame>
    </p:spTree>
    <p:extLst>
      <p:ext uri="{BB962C8B-B14F-4D97-AF65-F5344CB8AC3E}">
        <p14:creationId xmlns:p14="http://schemas.microsoft.com/office/powerpoint/2010/main" val="4073949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30250" y="369651"/>
            <a:ext cx="7785100" cy="628887"/>
          </a:xfrm>
        </p:spPr>
        <p:txBody>
          <a:bodyPr>
            <a:normAutofit/>
          </a:bodyPr>
          <a:lstStyle/>
          <a:p>
            <a:r>
              <a:rPr lang="en-US" b="1" dirty="0" smtClean="0">
                <a:solidFill>
                  <a:srgbClr val="0070C0"/>
                </a:solidFill>
                <a:latin typeface="Cambria" panose="02040503050406030204" pitchFamily="18" charset="0"/>
              </a:rPr>
              <a:t>R To R </a:t>
            </a:r>
            <a:r>
              <a:rPr lang="en-US" b="1" dirty="0">
                <a:solidFill>
                  <a:srgbClr val="0070C0"/>
                </a:solidFill>
                <a:latin typeface="Cambria" panose="02040503050406030204" pitchFamily="18" charset="0"/>
              </a:rPr>
              <a:t>– Challenges and Solutions</a:t>
            </a:r>
            <a:endParaRPr lang="en-IN" b="1" dirty="0">
              <a:solidFill>
                <a:srgbClr val="0070C0"/>
              </a:solidFill>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36234016"/>
              </p:ext>
            </p:extLst>
          </p:nvPr>
        </p:nvGraphicFramePr>
        <p:xfrm>
          <a:off x="730249" y="1260475"/>
          <a:ext cx="7891463" cy="649007"/>
        </p:xfrm>
        <a:graphic>
          <a:graphicData uri="http://schemas.openxmlformats.org/drawingml/2006/table">
            <a:tbl>
              <a:tblPr>
                <a:tableStyleId>{BDBED569-4797-4DF1-A0F4-6AAB3CD982D8}</a:tableStyleId>
              </a:tblPr>
              <a:tblGrid>
                <a:gridCol w="3021480"/>
                <a:gridCol w="4869983"/>
              </a:tblGrid>
              <a:tr h="649007">
                <a:tc>
                  <a:txBody>
                    <a:bodyPr/>
                    <a:lstStyle/>
                    <a:p>
                      <a:pPr algn="l" fontAlgn="b"/>
                      <a:r>
                        <a:rPr lang="en-GB" sz="1400" b="1" u="none" strike="noStrike" dirty="0">
                          <a:effectLst/>
                        </a:rPr>
                        <a:t>Non-cooperation among farmers on an outlet or a minor</a:t>
                      </a:r>
                      <a:endParaRPr lang="en-GB" sz="1400" b="1" i="0" u="none" strike="noStrike" dirty="0">
                        <a:solidFill>
                          <a:srgbClr val="000000"/>
                        </a:solidFill>
                        <a:effectLst/>
                        <a:latin typeface="Calibri"/>
                      </a:endParaRPr>
                    </a:p>
                  </a:txBody>
                  <a:tcPr marL="108000" marR="9525" marT="9525" marB="0" anchor="ctr"/>
                </a:tc>
                <a:tc>
                  <a:txBody>
                    <a:bodyPr/>
                    <a:lstStyle/>
                    <a:p>
                      <a:pPr algn="l" fontAlgn="b"/>
                      <a:r>
                        <a:rPr lang="en-GB" sz="1400" u="none" strike="noStrike">
                          <a:effectLst/>
                        </a:rPr>
                        <a:t>  Automation ensures precise timely delivery of water to the plants without physical presence of the farmers in the field .</a:t>
                      </a:r>
                      <a:endParaRPr lang="en-GB" sz="1400" b="0" i="0" u="none" strike="noStrike">
                        <a:solidFill>
                          <a:srgbClr val="000000"/>
                        </a:solidFill>
                        <a:effectLst/>
                        <a:latin typeface="Calibri"/>
                      </a:endParaRPr>
                    </a:p>
                  </a:txBody>
                  <a:tcPr marL="108000" marR="9525" marT="9525"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85919713"/>
              </p:ext>
            </p:extLst>
          </p:nvPr>
        </p:nvGraphicFramePr>
        <p:xfrm>
          <a:off x="730249" y="2084200"/>
          <a:ext cx="7891464" cy="941389"/>
        </p:xfrm>
        <a:graphic>
          <a:graphicData uri="http://schemas.openxmlformats.org/drawingml/2006/table">
            <a:tbl>
              <a:tblPr>
                <a:tableStyleId>{BDBED569-4797-4DF1-A0F4-6AAB3CD982D8}</a:tableStyleId>
              </a:tblPr>
              <a:tblGrid>
                <a:gridCol w="3008033"/>
                <a:gridCol w="4883431"/>
              </a:tblGrid>
              <a:tr h="941389">
                <a:tc>
                  <a:txBody>
                    <a:bodyPr/>
                    <a:lstStyle/>
                    <a:p>
                      <a:pPr algn="l" fontAlgn="b"/>
                      <a:r>
                        <a:rPr lang="en-GB" sz="1400" b="1" u="none" strike="noStrike" dirty="0">
                          <a:effectLst/>
                        </a:rPr>
                        <a:t>Reluctance of implementing authorities for acceptance of technology due to unawareness</a:t>
                      </a:r>
                      <a:endParaRPr lang="en-GB" sz="1400" b="1" i="0" u="none" strike="noStrike" dirty="0">
                        <a:solidFill>
                          <a:srgbClr val="000000"/>
                        </a:solidFill>
                        <a:effectLst/>
                        <a:latin typeface="Calibri"/>
                      </a:endParaRPr>
                    </a:p>
                  </a:txBody>
                  <a:tcPr marL="108000" marR="9525" marT="108000" marB="0" anchor="ctr"/>
                </a:tc>
                <a:tc>
                  <a:txBody>
                    <a:bodyPr/>
                    <a:lstStyle/>
                    <a:p>
                      <a:pPr algn="l" fontAlgn="b"/>
                      <a:r>
                        <a:rPr lang="en-GB" sz="1400" u="none" strike="noStrike" smtClean="0">
                          <a:effectLst/>
                        </a:rPr>
                        <a:t>Awareness </a:t>
                      </a:r>
                      <a:r>
                        <a:rPr lang="en-GB" sz="1400" u="none" strike="noStrike">
                          <a:effectLst/>
                        </a:rPr>
                        <a:t>meetings to bring the change in mindset of implementing authorities.</a:t>
                      </a:r>
                      <a:endParaRPr lang="en-GB" sz="1400" b="0" i="0" u="none" strike="noStrike">
                        <a:solidFill>
                          <a:srgbClr val="000000"/>
                        </a:solidFill>
                        <a:effectLst/>
                        <a:latin typeface="Calibri"/>
                      </a:endParaRPr>
                    </a:p>
                  </a:txBody>
                  <a:tcPr marL="108000" marR="9525" marT="108000"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73297880"/>
              </p:ext>
            </p:extLst>
          </p:nvPr>
        </p:nvGraphicFramePr>
        <p:xfrm>
          <a:off x="730249" y="3216088"/>
          <a:ext cx="7891463" cy="721356"/>
        </p:xfrm>
        <a:graphic>
          <a:graphicData uri="http://schemas.openxmlformats.org/drawingml/2006/table">
            <a:tbl>
              <a:tblPr>
                <a:tableStyleId>{BDBED569-4797-4DF1-A0F4-6AAB3CD982D8}</a:tableStyleId>
              </a:tblPr>
              <a:tblGrid>
                <a:gridCol w="3008033"/>
                <a:gridCol w="4883430"/>
              </a:tblGrid>
              <a:tr h="307041">
                <a:tc rowSpan="2">
                  <a:txBody>
                    <a:bodyPr/>
                    <a:lstStyle/>
                    <a:p>
                      <a:pPr algn="l" fontAlgn="b"/>
                      <a:r>
                        <a:rPr lang="en-GB" sz="1400" b="1" u="none" strike="noStrike" dirty="0">
                          <a:effectLst/>
                        </a:rPr>
                        <a:t>Non availability of funds with the farmers to bear the system costs</a:t>
                      </a:r>
                      <a:endParaRPr lang="en-GB" sz="1400" b="1" i="0" u="none" strike="noStrike" dirty="0">
                        <a:solidFill>
                          <a:srgbClr val="000000"/>
                        </a:solidFill>
                        <a:effectLst/>
                        <a:latin typeface="Calibri"/>
                      </a:endParaRPr>
                    </a:p>
                  </a:txBody>
                  <a:tcPr marL="108000" marR="9525" marT="9525" marB="0" anchor="ctr"/>
                </a:tc>
                <a:tc>
                  <a:txBody>
                    <a:bodyPr/>
                    <a:lstStyle/>
                    <a:p>
                      <a:pPr algn="l" fontAlgn="b"/>
                      <a:r>
                        <a:rPr lang="en-GB" sz="1400" u="none" strike="noStrike">
                          <a:effectLst/>
                        </a:rPr>
                        <a:t>   Subsidy assistance to be extended.</a:t>
                      </a:r>
                      <a:endParaRPr lang="en-GB" sz="1400" b="0" i="0" u="none" strike="noStrike">
                        <a:solidFill>
                          <a:srgbClr val="000000"/>
                        </a:solidFill>
                        <a:effectLst/>
                        <a:latin typeface="Calibri"/>
                      </a:endParaRPr>
                    </a:p>
                  </a:txBody>
                  <a:tcPr marL="108000" marR="9525" marT="9525" marB="0" anchor="ctr"/>
                </a:tc>
              </a:tr>
              <a:tr h="414315">
                <a:tc vMerge="1">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GB" sz="1400" u="none" strike="noStrike">
                          <a:effectLst/>
                        </a:rPr>
                        <a:t>   Easy loan and credit facilities to be made available.</a:t>
                      </a:r>
                      <a:endParaRPr lang="en-GB" sz="1400" b="0" i="0" u="none" strike="noStrike">
                        <a:solidFill>
                          <a:srgbClr val="000000"/>
                        </a:solidFill>
                        <a:effectLst/>
                        <a:latin typeface="Calibri"/>
                      </a:endParaRPr>
                    </a:p>
                  </a:txBody>
                  <a:tcPr marL="108000" marR="9525" marT="9525" marB="0" anchor="ctr"/>
                </a:tc>
              </a:tr>
            </a:tbl>
          </a:graphicData>
        </a:graphic>
      </p:graphicFrame>
    </p:spTree>
    <p:extLst>
      <p:ext uri="{BB962C8B-B14F-4D97-AF65-F5344CB8AC3E}">
        <p14:creationId xmlns:p14="http://schemas.microsoft.com/office/powerpoint/2010/main" val="342150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30250" y="365125"/>
            <a:ext cx="7785100" cy="633413"/>
          </a:xfrm>
        </p:spPr>
        <p:txBody>
          <a:bodyPr>
            <a:normAutofit/>
          </a:bodyPr>
          <a:lstStyle/>
          <a:p>
            <a:r>
              <a:rPr lang="en-US" b="1" dirty="0" smtClean="0">
                <a:solidFill>
                  <a:srgbClr val="0070C0"/>
                </a:solidFill>
                <a:latin typeface="Cambria" panose="02040503050406030204" pitchFamily="18" charset="0"/>
              </a:rPr>
              <a:t>R To R </a:t>
            </a:r>
            <a:r>
              <a:rPr lang="en-US" b="1" dirty="0">
                <a:solidFill>
                  <a:srgbClr val="0070C0"/>
                </a:solidFill>
                <a:latin typeface="Cambria" panose="02040503050406030204" pitchFamily="18" charset="0"/>
              </a:rPr>
              <a:t>– A </a:t>
            </a:r>
            <a:r>
              <a:rPr lang="en-US" b="1" dirty="0" smtClean="0">
                <a:solidFill>
                  <a:srgbClr val="0070C0"/>
                </a:solidFill>
                <a:latin typeface="Cambria" panose="02040503050406030204" pitchFamily="18" charset="0"/>
              </a:rPr>
              <a:t>Path breaking </a:t>
            </a:r>
            <a:r>
              <a:rPr lang="en-US" b="1" dirty="0">
                <a:solidFill>
                  <a:srgbClr val="0070C0"/>
                </a:solidFill>
                <a:latin typeface="Cambria" panose="02040503050406030204" pitchFamily="18" charset="0"/>
              </a:rPr>
              <a:t>Solution</a:t>
            </a:r>
            <a:endParaRPr lang="en-IN" b="1" dirty="0">
              <a:solidFill>
                <a:srgbClr val="0070C0"/>
              </a:solidFill>
              <a:latin typeface="Cambria" panose="02040503050406030204" pitchFamily="18" charset="0"/>
            </a:endParaRPr>
          </a:p>
        </p:txBody>
      </p:sp>
      <p:sp>
        <p:nvSpPr>
          <p:cNvPr id="3" name="Content Placeholder 2"/>
          <p:cNvSpPr>
            <a:spLocks noGrp="1"/>
          </p:cNvSpPr>
          <p:nvPr>
            <p:ph idx="1"/>
          </p:nvPr>
        </p:nvSpPr>
        <p:spPr>
          <a:xfrm>
            <a:off x="735013" y="1260475"/>
            <a:ext cx="7886700" cy="3220085"/>
          </a:xfrm>
        </p:spPr>
        <p:txBody>
          <a:bodyPr>
            <a:normAutofit lnSpcReduction="10000"/>
          </a:bodyPr>
          <a:lstStyle/>
          <a:p>
            <a:r>
              <a:rPr lang="en-IN" dirty="0"/>
              <a:t>Investigation and Survey</a:t>
            </a:r>
          </a:p>
          <a:p>
            <a:r>
              <a:rPr lang="en-IN" dirty="0"/>
              <a:t>Engineering Design</a:t>
            </a:r>
          </a:p>
          <a:p>
            <a:r>
              <a:rPr lang="en-IN" dirty="0"/>
              <a:t>Material Supply</a:t>
            </a:r>
          </a:p>
          <a:p>
            <a:r>
              <a:rPr lang="en-IN" dirty="0"/>
              <a:t>Execution</a:t>
            </a:r>
          </a:p>
          <a:p>
            <a:r>
              <a:rPr lang="en-IN" dirty="0"/>
              <a:t>Operation and Maintenance</a:t>
            </a:r>
          </a:p>
          <a:p>
            <a:r>
              <a:rPr lang="en-IN" dirty="0"/>
              <a:t>Training and Capacity Building</a:t>
            </a:r>
          </a:p>
          <a:p>
            <a:r>
              <a:rPr lang="en-IN" dirty="0"/>
              <a:t>Handing Over</a:t>
            </a:r>
          </a:p>
          <a:p>
            <a:r>
              <a:rPr lang="en-IN" dirty="0"/>
              <a:t>Extension and R &amp; D </a:t>
            </a:r>
            <a:r>
              <a:rPr lang="en-IN" dirty="0" smtClean="0"/>
              <a:t>support</a:t>
            </a:r>
          </a:p>
          <a:p>
            <a:r>
              <a:rPr lang="en-IN" dirty="0"/>
              <a:t>Monitoring and </a:t>
            </a:r>
            <a:r>
              <a:rPr lang="en-IN" dirty="0" smtClean="0"/>
              <a:t>Evaluation</a:t>
            </a:r>
            <a:endParaRPr lang="en-IN" dirty="0"/>
          </a:p>
        </p:txBody>
      </p:sp>
      <p:cxnSp>
        <p:nvCxnSpPr>
          <p:cNvPr id="4" name="Straight Connector 3"/>
          <p:cNvCxnSpPr/>
          <p:nvPr/>
        </p:nvCxnSpPr>
        <p:spPr>
          <a:xfrm>
            <a:off x="730249" y="998538"/>
            <a:ext cx="78914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71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1353</TotalTime>
  <Words>1876</Words>
  <Application>Microsoft Office PowerPoint</Application>
  <PresentationFormat>On-screen Show (4:3)</PresentationFormat>
  <Paragraphs>510</Paragraphs>
  <Slides>25</Slides>
  <Notes>2</Notes>
  <HiddenSlides>2</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MS PGothic</vt:lpstr>
      <vt:lpstr>Arial</vt:lpstr>
      <vt:lpstr>Calibri</vt:lpstr>
      <vt:lpstr>Calibri Light</vt:lpstr>
      <vt:lpstr>Cambria</vt:lpstr>
      <vt:lpstr>Gill Sans MT</vt:lpstr>
      <vt:lpstr>Times New Roman</vt:lpstr>
      <vt:lpstr>Trebuchet MS</vt:lpstr>
      <vt:lpstr>Vandana</vt:lpstr>
      <vt:lpstr>Verdana</vt:lpstr>
      <vt:lpstr>Wingdings</vt:lpstr>
      <vt:lpstr>等线</vt:lpstr>
      <vt:lpstr>Office Theme</vt:lpstr>
      <vt:lpstr>1_Office Theme</vt:lpstr>
      <vt:lpstr>PowerPoint Presentation</vt:lpstr>
      <vt:lpstr>PowerPoint Presentation</vt:lpstr>
      <vt:lpstr>PowerPoint Presentation</vt:lpstr>
      <vt:lpstr>PowerPoint Presentation</vt:lpstr>
      <vt:lpstr>PowerPoint Presentation</vt:lpstr>
      <vt:lpstr>R To R – Challenges and Solutions</vt:lpstr>
      <vt:lpstr>R To R – Challenges and Solutions</vt:lpstr>
      <vt:lpstr>R To R – Challenges and Solutions</vt:lpstr>
      <vt:lpstr>R To R – A Path breaking Solution</vt:lpstr>
      <vt:lpstr> R To R - Methodology</vt:lpstr>
      <vt:lpstr> R To R - Methodology</vt:lpstr>
      <vt:lpstr>Water Losses in  Different Irrigation methods</vt:lpstr>
      <vt:lpstr>PowerPoint Presentation</vt:lpstr>
      <vt:lpstr>PowerPoint Presentation</vt:lpstr>
      <vt:lpstr>PowerPoint Presentation</vt:lpstr>
      <vt:lpstr>PowerPoint Presentation</vt:lpstr>
      <vt:lpstr>References</vt:lpstr>
      <vt:lpstr>PowerPoint Presentation</vt:lpstr>
      <vt:lpstr>PowerPoint Presentation</vt:lpstr>
      <vt:lpstr>Details of Projects Executed</vt:lpstr>
      <vt:lpstr>PowerPoint Presentation</vt:lpstr>
      <vt:lpstr>Lift cum Drip Projects executed by Jain Irrigation in Maharashtra</vt:lpstr>
      <vt:lpstr>PowerPoint Presentation</vt:lpstr>
      <vt:lpstr>Benefits of Resource to Root™</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Somnath Jadhav</dc:creator>
  <cp:lastModifiedBy>HP</cp:lastModifiedBy>
  <cp:revision>60</cp:revision>
  <cp:lastPrinted>2018-05-02T09:45:38Z</cp:lastPrinted>
  <dcterms:created xsi:type="dcterms:W3CDTF">2018-04-30T09:09:16Z</dcterms:created>
  <dcterms:modified xsi:type="dcterms:W3CDTF">2023-05-30T10:49:01Z</dcterms:modified>
</cp:coreProperties>
</file>